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38"/>
  </p:notesMasterIdLst>
  <p:sldIdLst>
    <p:sldId id="313" r:id="rId2"/>
    <p:sldId id="326" r:id="rId3"/>
    <p:sldId id="314" r:id="rId4"/>
    <p:sldId id="315" r:id="rId5"/>
    <p:sldId id="319" r:id="rId6"/>
    <p:sldId id="317" r:id="rId7"/>
    <p:sldId id="318" r:id="rId8"/>
    <p:sldId id="282" r:id="rId9"/>
    <p:sldId id="285" r:id="rId10"/>
    <p:sldId id="302" r:id="rId11"/>
    <p:sldId id="284" r:id="rId12"/>
    <p:sldId id="305" r:id="rId13"/>
    <p:sldId id="306" r:id="rId14"/>
    <p:sldId id="287" r:id="rId15"/>
    <p:sldId id="290" r:id="rId16"/>
    <p:sldId id="297" r:id="rId17"/>
    <p:sldId id="289" r:id="rId18"/>
    <p:sldId id="291" r:id="rId19"/>
    <p:sldId id="292" r:id="rId20"/>
    <p:sldId id="293" r:id="rId21"/>
    <p:sldId id="298" r:id="rId22"/>
    <p:sldId id="301" r:id="rId23"/>
    <p:sldId id="295" r:id="rId24"/>
    <p:sldId id="304" r:id="rId25"/>
    <p:sldId id="307" r:id="rId26"/>
    <p:sldId id="308" r:id="rId27"/>
    <p:sldId id="311" r:id="rId28"/>
    <p:sldId id="283" r:id="rId29"/>
    <p:sldId id="321" r:id="rId30"/>
    <p:sldId id="310" r:id="rId31"/>
    <p:sldId id="322" r:id="rId32"/>
    <p:sldId id="320" r:id="rId33"/>
    <p:sldId id="303" r:id="rId34"/>
    <p:sldId id="323" r:id="rId35"/>
    <p:sldId id="324" r:id="rId36"/>
    <p:sldId id="31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813"/>
    <a:srgbClr val="503026"/>
    <a:srgbClr val="A52D52"/>
    <a:srgbClr val="291F19"/>
    <a:srgbClr val="00467A"/>
    <a:srgbClr val="0070C4"/>
    <a:srgbClr val="004760"/>
    <a:srgbClr val="DCE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1" autoAdjust="0"/>
    <p:restoredTop sz="94660"/>
  </p:normalViewPr>
  <p:slideViewPr>
    <p:cSldViewPr>
      <p:cViewPr>
        <p:scale>
          <a:sx n="66" d="100"/>
          <a:sy n="66" d="100"/>
        </p:scale>
        <p:origin x="-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D45FF-5D59-458D-9181-2EAF89A776F5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6BD0FE73-BCB5-490E-BB42-DB36E0E42D2D}">
      <dgm:prSet phldrT="[Текст]" custT="1"/>
      <dgm:spPr/>
      <dgm:t>
        <a:bodyPr/>
        <a:lstStyle/>
        <a:p>
          <a:r>
            <a:rPr lang="ru-RU" sz="1800" b="1" dirty="0" smtClean="0"/>
            <a:t>Педагоги </a:t>
          </a:r>
          <a:r>
            <a:rPr lang="ru-RU" sz="1800" b="1" dirty="0"/>
            <a:t>и студенты</a:t>
          </a:r>
        </a:p>
      </dgm:t>
    </dgm:pt>
    <dgm:pt modelId="{888EA488-C3CD-4287-92AD-A7DD035BB234}" type="parTrans" cxnId="{B2970FAD-A7AB-457C-B0B2-4336F996CB18}">
      <dgm:prSet/>
      <dgm:spPr/>
      <dgm:t>
        <a:bodyPr/>
        <a:lstStyle/>
        <a:p>
          <a:endParaRPr lang="ru-RU"/>
        </a:p>
      </dgm:t>
    </dgm:pt>
    <dgm:pt modelId="{C7504374-7F5B-4532-88C4-7A72B4D686AC}" type="sibTrans" cxnId="{B2970FAD-A7AB-457C-B0B2-4336F996CB18}">
      <dgm:prSet/>
      <dgm:spPr/>
      <dgm:t>
        <a:bodyPr/>
        <a:lstStyle/>
        <a:p>
          <a:endParaRPr lang="ru-RU"/>
        </a:p>
      </dgm:t>
    </dgm:pt>
    <dgm:pt modelId="{766CDAFB-6A1C-4B50-A013-1320EA18E31E}">
      <dgm:prSet phldrT="[Текст]" custT="1"/>
      <dgm:spPr/>
      <dgm:t>
        <a:bodyPr/>
        <a:lstStyle/>
        <a:p>
          <a:r>
            <a:rPr lang="ru-RU" sz="1800" b="1" dirty="0" err="1" smtClean="0"/>
            <a:t>Организацион-но-методическая</a:t>
          </a:r>
          <a:r>
            <a:rPr lang="ru-RU" sz="1800" dirty="0" smtClean="0"/>
            <a:t> </a:t>
          </a:r>
          <a:r>
            <a:rPr lang="ru-RU" sz="1800" b="1" dirty="0"/>
            <a:t>работа</a:t>
          </a:r>
        </a:p>
      </dgm:t>
    </dgm:pt>
    <dgm:pt modelId="{0A6B7C51-D7A3-4599-8774-ED4762A2C673}" type="parTrans" cxnId="{E5DD7A96-D142-4647-BA54-9C3F0FD5F8FE}">
      <dgm:prSet/>
      <dgm:spPr/>
      <dgm:t>
        <a:bodyPr/>
        <a:lstStyle/>
        <a:p>
          <a:endParaRPr lang="ru-RU"/>
        </a:p>
      </dgm:t>
    </dgm:pt>
    <dgm:pt modelId="{41BEE011-5E9C-449F-8CAA-8EA382E62635}" type="sibTrans" cxnId="{E5DD7A96-D142-4647-BA54-9C3F0FD5F8FE}">
      <dgm:prSet/>
      <dgm:spPr/>
      <dgm:t>
        <a:bodyPr/>
        <a:lstStyle/>
        <a:p>
          <a:endParaRPr lang="ru-RU"/>
        </a:p>
      </dgm:t>
    </dgm:pt>
    <dgm:pt modelId="{4BDC915F-92B4-445C-909E-646DDE27A7CC}">
      <dgm:prSet phldrT="[Текст]" custT="1"/>
      <dgm:spPr/>
      <dgm:t>
        <a:bodyPr/>
        <a:lstStyle/>
        <a:p>
          <a:r>
            <a:rPr lang="ru-RU" sz="1800" b="1" dirty="0" smtClean="0"/>
            <a:t>Учебно-воспитательная </a:t>
          </a:r>
          <a:r>
            <a:rPr lang="ru-RU" sz="1800" b="1" dirty="0"/>
            <a:t>работа</a:t>
          </a:r>
        </a:p>
      </dgm:t>
    </dgm:pt>
    <dgm:pt modelId="{16721010-9290-4EE0-B392-6B7D489CC567}" type="parTrans" cxnId="{E7DA4B99-6535-4654-86E0-81110795F977}">
      <dgm:prSet/>
      <dgm:spPr/>
      <dgm:t>
        <a:bodyPr/>
        <a:lstStyle/>
        <a:p>
          <a:endParaRPr lang="ru-RU"/>
        </a:p>
      </dgm:t>
    </dgm:pt>
    <dgm:pt modelId="{1134673A-9058-49F7-BFD0-86CE844E382B}" type="sibTrans" cxnId="{E7DA4B99-6535-4654-86E0-81110795F977}">
      <dgm:prSet/>
      <dgm:spPr/>
      <dgm:t>
        <a:bodyPr/>
        <a:lstStyle/>
        <a:p>
          <a:endParaRPr lang="ru-RU"/>
        </a:p>
      </dgm:t>
    </dgm:pt>
    <dgm:pt modelId="{D6F354B9-A6E2-4505-93A5-BC0A23625D46}">
      <dgm:prSet phldrT="[Текст]" custT="1"/>
      <dgm:spPr/>
      <dgm:t>
        <a:bodyPr/>
        <a:lstStyle/>
        <a:p>
          <a:r>
            <a:rPr lang="ru-RU" sz="1800" b="1" dirty="0" err="1" smtClean="0"/>
            <a:t>Научно-иссле-довательская</a:t>
          </a:r>
          <a:r>
            <a:rPr lang="ru-RU" sz="1800" b="1" dirty="0" smtClean="0"/>
            <a:t> </a:t>
          </a:r>
          <a:r>
            <a:rPr lang="ru-RU" sz="1800" b="1" dirty="0"/>
            <a:t>работа</a:t>
          </a:r>
        </a:p>
      </dgm:t>
    </dgm:pt>
    <dgm:pt modelId="{69F9C6DA-7316-4D26-A8C7-5018CC51C9D7}" type="parTrans" cxnId="{B3C75B61-E81B-44DB-AE1B-E45D5745322C}">
      <dgm:prSet/>
      <dgm:spPr/>
      <dgm:t>
        <a:bodyPr/>
        <a:lstStyle/>
        <a:p>
          <a:endParaRPr lang="ru-RU"/>
        </a:p>
      </dgm:t>
    </dgm:pt>
    <dgm:pt modelId="{98FD65A3-3662-47AF-9370-0104454B14F0}" type="sibTrans" cxnId="{B3C75B61-E81B-44DB-AE1B-E45D5745322C}">
      <dgm:prSet/>
      <dgm:spPr/>
      <dgm:t>
        <a:bodyPr/>
        <a:lstStyle/>
        <a:p>
          <a:endParaRPr lang="ru-RU"/>
        </a:p>
      </dgm:t>
    </dgm:pt>
    <dgm:pt modelId="{0F8D4BD5-8B49-42CF-B0E5-4DEFCFFAA542}" type="pres">
      <dgm:prSet presAssocID="{54CD45FF-5D59-458D-9181-2EAF89A776F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9F1568-8D57-4A4B-B6A8-C95C423E118D}" type="pres">
      <dgm:prSet presAssocID="{6BD0FE73-BCB5-490E-BB42-DB36E0E42D2D}" presName="centerShape" presStyleLbl="node0" presStyleIdx="0" presStyleCnt="1"/>
      <dgm:spPr/>
      <dgm:t>
        <a:bodyPr/>
        <a:lstStyle/>
        <a:p>
          <a:endParaRPr lang="ru-RU"/>
        </a:p>
      </dgm:t>
    </dgm:pt>
    <dgm:pt modelId="{9402A7C5-71D1-4802-AB0E-275378C79BA4}" type="pres">
      <dgm:prSet presAssocID="{0A6B7C51-D7A3-4599-8774-ED4762A2C673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D6AA69D4-CEE1-461A-A595-FED7C3A1A821}" type="pres">
      <dgm:prSet presAssocID="{766CDAFB-6A1C-4B50-A013-1320EA18E31E}" presName="node" presStyleLbl="node1" presStyleIdx="0" presStyleCnt="3" custRadScaleRad="100585" custRadScaleInc="-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C4BC3-5DB4-42CF-BFF2-E83216F22696}" type="pres">
      <dgm:prSet presAssocID="{16721010-9290-4EE0-B392-6B7D489CC567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4F8E2305-D6E3-44DE-9973-9BB285194C70}" type="pres">
      <dgm:prSet presAssocID="{4BDC915F-92B4-445C-909E-646DDE27A7C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D95DA-8EF4-4188-8740-3E0B99791AAC}" type="pres">
      <dgm:prSet presAssocID="{69F9C6DA-7316-4D26-A8C7-5018CC51C9D7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4D565171-1F82-49D3-AE83-7EED3ABFB2B5}" type="pres">
      <dgm:prSet presAssocID="{D6F354B9-A6E2-4505-93A5-BC0A23625D4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561181-4053-4910-9D82-578C8FDDF697}" type="presOf" srcId="{766CDAFB-6A1C-4B50-A013-1320EA18E31E}" destId="{D6AA69D4-CEE1-461A-A595-FED7C3A1A821}" srcOrd="0" destOrd="0" presId="urn:microsoft.com/office/officeart/2005/8/layout/radial4"/>
    <dgm:cxn modelId="{B9A3908D-0D74-4193-AE7D-7FF9FD691F0C}" type="presOf" srcId="{6BD0FE73-BCB5-490E-BB42-DB36E0E42D2D}" destId="{659F1568-8D57-4A4B-B6A8-C95C423E118D}" srcOrd="0" destOrd="0" presId="urn:microsoft.com/office/officeart/2005/8/layout/radial4"/>
    <dgm:cxn modelId="{B2970FAD-A7AB-457C-B0B2-4336F996CB18}" srcId="{54CD45FF-5D59-458D-9181-2EAF89A776F5}" destId="{6BD0FE73-BCB5-490E-BB42-DB36E0E42D2D}" srcOrd="0" destOrd="0" parTransId="{888EA488-C3CD-4287-92AD-A7DD035BB234}" sibTransId="{C7504374-7F5B-4532-88C4-7A72B4D686AC}"/>
    <dgm:cxn modelId="{D178209D-9DFC-41B0-931C-CAB8A78E32D4}" type="presOf" srcId="{4BDC915F-92B4-445C-909E-646DDE27A7CC}" destId="{4F8E2305-D6E3-44DE-9973-9BB285194C70}" srcOrd="0" destOrd="0" presId="urn:microsoft.com/office/officeart/2005/8/layout/radial4"/>
    <dgm:cxn modelId="{E7DA4B99-6535-4654-86E0-81110795F977}" srcId="{6BD0FE73-BCB5-490E-BB42-DB36E0E42D2D}" destId="{4BDC915F-92B4-445C-909E-646DDE27A7CC}" srcOrd="1" destOrd="0" parTransId="{16721010-9290-4EE0-B392-6B7D489CC567}" sibTransId="{1134673A-9058-49F7-BFD0-86CE844E382B}"/>
    <dgm:cxn modelId="{E5DD7A96-D142-4647-BA54-9C3F0FD5F8FE}" srcId="{6BD0FE73-BCB5-490E-BB42-DB36E0E42D2D}" destId="{766CDAFB-6A1C-4B50-A013-1320EA18E31E}" srcOrd="0" destOrd="0" parTransId="{0A6B7C51-D7A3-4599-8774-ED4762A2C673}" sibTransId="{41BEE011-5E9C-449F-8CAA-8EA382E62635}"/>
    <dgm:cxn modelId="{B3C75B61-E81B-44DB-AE1B-E45D5745322C}" srcId="{6BD0FE73-BCB5-490E-BB42-DB36E0E42D2D}" destId="{D6F354B9-A6E2-4505-93A5-BC0A23625D46}" srcOrd="2" destOrd="0" parTransId="{69F9C6DA-7316-4D26-A8C7-5018CC51C9D7}" sibTransId="{98FD65A3-3662-47AF-9370-0104454B14F0}"/>
    <dgm:cxn modelId="{1268E765-1B67-4E58-913C-22B980B28DE6}" type="presOf" srcId="{16721010-9290-4EE0-B392-6B7D489CC567}" destId="{55AC4BC3-5DB4-42CF-BFF2-E83216F22696}" srcOrd="0" destOrd="0" presId="urn:microsoft.com/office/officeart/2005/8/layout/radial4"/>
    <dgm:cxn modelId="{8230FE83-698F-429D-9011-E38AD54DC16C}" type="presOf" srcId="{69F9C6DA-7316-4D26-A8C7-5018CC51C9D7}" destId="{721D95DA-8EF4-4188-8740-3E0B99791AAC}" srcOrd="0" destOrd="0" presId="urn:microsoft.com/office/officeart/2005/8/layout/radial4"/>
    <dgm:cxn modelId="{7D2F92D1-7694-4E34-9E4F-F89D0897E54A}" type="presOf" srcId="{0A6B7C51-D7A3-4599-8774-ED4762A2C673}" destId="{9402A7C5-71D1-4802-AB0E-275378C79BA4}" srcOrd="0" destOrd="0" presId="urn:microsoft.com/office/officeart/2005/8/layout/radial4"/>
    <dgm:cxn modelId="{7B3E7D22-109A-4B36-90CB-68B89B564153}" type="presOf" srcId="{54CD45FF-5D59-458D-9181-2EAF89A776F5}" destId="{0F8D4BD5-8B49-42CF-B0E5-4DEFCFFAA542}" srcOrd="0" destOrd="0" presId="urn:microsoft.com/office/officeart/2005/8/layout/radial4"/>
    <dgm:cxn modelId="{CAC3AC21-90DB-4CFB-BE3C-3F0230C5DBFA}" type="presOf" srcId="{D6F354B9-A6E2-4505-93A5-BC0A23625D46}" destId="{4D565171-1F82-49D3-AE83-7EED3ABFB2B5}" srcOrd="0" destOrd="0" presId="urn:microsoft.com/office/officeart/2005/8/layout/radial4"/>
    <dgm:cxn modelId="{25E0EFC4-FAD8-46E5-8E87-71C2CD8E7104}" type="presParOf" srcId="{0F8D4BD5-8B49-42CF-B0E5-4DEFCFFAA542}" destId="{659F1568-8D57-4A4B-B6A8-C95C423E118D}" srcOrd="0" destOrd="0" presId="urn:microsoft.com/office/officeart/2005/8/layout/radial4"/>
    <dgm:cxn modelId="{18FCC523-20CB-40B1-9468-846B2AB7A0BF}" type="presParOf" srcId="{0F8D4BD5-8B49-42CF-B0E5-4DEFCFFAA542}" destId="{9402A7C5-71D1-4802-AB0E-275378C79BA4}" srcOrd="1" destOrd="0" presId="urn:microsoft.com/office/officeart/2005/8/layout/radial4"/>
    <dgm:cxn modelId="{EA4E5844-4598-4495-984A-C9AF9461F52A}" type="presParOf" srcId="{0F8D4BD5-8B49-42CF-B0E5-4DEFCFFAA542}" destId="{D6AA69D4-CEE1-461A-A595-FED7C3A1A821}" srcOrd="2" destOrd="0" presId="urn:microsoft.com/office/officeart/2005/8/layout/radial4"/>
    <dgm:cxn modelId="{0003F11C-B988-4EA3-B39E-DD33B2E3481D}" type="presParOf" srcId="{0F8D4BD5-8B49-42CF-B0E5-4DEFCFFAA542}" destId="{55AC4BC3-5DB4-42CF-BFF2-E83216F22696}" srcOrd="3" destOrd="0" presId="urn:microsoft.com/office/officeart/2005/8/layout/radial4"/>
    <dgm:cxn modelId="{6ACBA7E5-2B31-43B7-89EE-6394BDE46D2F}" type="presParOf" srcId="{0F8D4BD5-8B49-42CF-B0E5-4DEFCFFAA542}" destId="{4F8E2305-D6E3-44DE-9973-9BB285194C70}" srcOrd="4" destOrd="0" presId="urn:microsoft.com/office/officeart/2005/8/layout/radial4"/>
    <dgm:cxn modelId="{0BFD2A41-35B3-4221-A117-4BADC7C35CEF}" type="presParOf" srcId="{0F8D4BD5-8B49-42CF-B0E5-4DEFCFFAA542}" destId="{721D95DA-8EF4-4188-8740-3E0B99791AAC}" srcOrd="5" destOrd="0" presId="urn:microsoft.com/office/officeart/2005/8/layout/radial4"/>
    <dgm:cxn modelId="{DF0F6CB6-F15A-4848-986E-CB0D5FD61F52}" type="presParOf" srcId="{0F8D4BD5-8B49-42CF-B0E5-4DEFCFFAA542}" destId="{4D565171-1F82-49D3-AE83-7EED3ABFB2B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F1568-8D57-4A4B-B6A8-C95C423E118D}">
      <dsp:nvSpPr>
        <dsp:cNvPr id="0" name=""/>
        <dsp:cNvSpPr/>
      </dsp:nvSpPr>
      <dsp:spPr>
        <a:xfrm>
          <a:off x="2500743" y="2572177"/>
          <a:ext cx="2070875" cy="207087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Педагоги </a:t>
          </a:r>
          <a:r>
            <a:rPr lang="ru-RU" sz="1800" b="1" kern="1200" dirty="0"/>
            <a:t>и студенты</a:t>
          </a:r>
        </a:p>
      </dsp:txBody>
      <dsp:txXfrm>
        <a:off x="2804016" y="2875450"/>
        <a:ext cx="1464329" cy="1464329"/>
      </dsp:txXfrm>
    </dsp:sp>
    <dsp:sp modelId="{9402A7C5-71D1-4802-AB0E-275378C79BA4}">
      <dsp:nvSpPr>
        <dsp:cNvPr id="0" name=""/>
        <dsp:cNvSpPr/>
      </dsp:nvSpPr>
      <dsp:spPr>
        <a:xfrm rot="12869220">
          <a:off x="1048382" y="2188209"/>
          <a:ext cx="1702253" cy="590199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A69D4-CEE1-461A-A595-FED7C3A1A821}">
      <dsp:nvSpPr>
        <dsp:cNvPr id="0" name=""/>
        <dsp:cNvSpPr/>
      </dsp:nvSpPr>
      <dsp:spPr>
        <a:xfrm>
          <a:off x="214298" y="1214451"/>
          <a:ext cx="1967332" cy="157386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Организацион-но-методическая</a:t>
          </a:r>
          <a:r>
            <a:rPr lang="ru-RU" sz="1800" kern="1200" dirty="0" smtClean="0"/>
            <a:t> </a:t>
          </a:r>
          <a:r>
            <a:rPr lang="ru-RU" sz="1800" b="1" kern="1200" dirty="0"/>
            <a:t>работа</a:t>
          </a:r>
        </a:p>
      </dsp:txBody>
      <dsp:txXfrm>
        <a:off x="260395" y="1260548"/>
        <a:ext cx="1875138" cy="1481671"/>
      </dsp:txXfrm>
    </dsp:sp>
    <dsp:sp modelId="{55AC4BC3-5DB4-42CF-BFF2-E83216F22696}">
      <dsp:nvSpPr>
        <dsp:cNvPr id="0" name=""/>
        <dsp:cNvSpPr/>
      </dsp:nvSpPr>
      <dsp:spPr>
        <a:xfrm rot="16200000">
          <a:off x="2692849" y="1335580"/>
          <a:ext cx="1686662" cy="590199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E2305-D6E3-44DE-9973-9BB285194C70}">
      <dsp:nvSpPr>
        <dsp:cNvPr id="0" name=""/>
        <dsp:cNvSpPr/>
      </dsp:nvSpPr>
      <dsp:spPr>
        <a:xfrm>
          <a:off x="2552514" y="416"/>
          <a:ext cx="1967332" cy="157386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Учебно-воспитательная </a:t>
          </a:r>
          <a:r>
            <a:rPr lang="ru-RU" sz="1800" b="1" kern="1200" dirty="0"/>
            <a:t>работа</a:t>
          </a:r>
        </a:p>
      </dsp:txBody>
      <dsp:txXfrm>
        <a:off x="2598611" y="46513"/>
        <a:ext cx="1875138" cy="1481671"/>
      </dsp:txXfrm>
    </dsp:sp>
    <dsp:sp modelId="{721D95DA-8EF4-4188-8740-3E0B99791AAC}">
      <dsp:nvSpPr>
        <dsp:cNvPr id="0" name=""/>
        <dsp:cNvSpPr/>
      </dsp:nvSpPr>
      <dsp:spPr>
        <a:xfrm rot="19500000">
          <a:off x="4312259" y="2178592"/>
          <a:ext cx="1686662" cy="590199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65171-1F82-49D3-AE83-7EED3ABFB2B5}">
      <dsp:nvSpPr>
        <dsp:cNvPr id="0" name=""/>
        <dsp:cNvSpPr/>
      </dsp:nvSpPr>
      <dsp:spPr>
        <a:xfrm>
          <a:off x="4862741" y="1203044"/>
          <a:ext cx="1967332" cy="157386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Научно-иссле-довательская</a:t>
          </a:r>
          <a:r>
            <a:rPr lang="ru-RU" sz="1800" b="1" kern="1200" dirty="0" smtClean="0"/>
            <a:t> </a:t>
          </a:r>
          <a:r>
            <a:rPr lang="ru-RU" sz="1800" b="1" kern="1200" dirty="0"/>
            <a:t>работа</a:t>
          </a:r>
        </a:p>
      </dsp:txBody>
      <dsp:txXfrm>
        <a:off x="4908838" y="1249141"/>
        <a:ext cx="1875138" cy="1481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36213-CC22-4569-B611-11F539ECAF2E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D8036-D8D7-4CB0-9665-E5F1865BF4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09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F717318C-8CD5-461A-8C7F-C437827C8D02}" type="slidenum">
              <a:rPr kumimoji="0" lang="ru-RU" altLang="ru-RU" smtClean="0">
                <a:latin typeface="Tahoma" pitchFamily="34" charset="0"/>
              </a:rPr>
              <a:pPr>
                <a:spcBef>
                  <a:spcPct val="20000"/>
                </a:spcBef>
              </a:pPr>
              <a:t>1</a:t>
            </a:fld>
            <a:endParaRPr kumimoji="0" lang="ru-RU" altLang="ru-RU" smtClean="0">
              <a:latin typeface="Tahoma" pitchFamily="34" charset="0"/>
            </a:endParaRPr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Продажа новых идей требует отдачи всех сил.  Для начала необходимо, чтобы слушатели согласились с вами в принципе.  Затем их следует подвести к конкретному действию.  Используйте формулу Факты – Действие – Выгода из рекомендаций </a:t>
            </a:r>
            <a:r>
              <a:rPr lang="en-US" altLang="ru-RU" noProof="1" smtClean="0"/>
              <a:t>Dale Carnegie Training®</a:t>
            </a:r>
            <a:r>
              <a:rPr lang="ru-RU" altLang="ru-RU" smtClean="0"/>
              <a:t>, и вы создадите мотивированную, побуждающую к действию презентацию.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88E416F7-9FDC-4B68-B157-2517113526FB}" type="slidenum">
              <a:rPr kumimoji="0" lang="ru-RU" altLang="ru-RU" smtClean="0">
                <a:latin typeface="Tahoma" pitchFamily="34" charset="0"/>
              </a:rPr>
              <a:pPr>
                <a:spcBef>
                  <a:spcPct val="20000"/>
                </a:spcBef>
              </a:pPr>
              <a:t>3</a:t>
            </a:fld>
            <a:endParaRPr kumimoji="0" lang="ru-RU" altLang="ru-RU" smtClean="0">
              <a:latin typeface="Tahoma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Начните презентацию, приведя привлекающий внимание пример.  Выберите пример, относящийся к аудитории.  Этот пример должен явиться основанием для действия, ведущего к получению прибыли.  Начиная презентацию с такого примера, вы подготавливаете аудиторию к дальнейшим действиям.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850280EE-2817-4771-976C-5F954170E83C}" type="slidenum">
              <a:rPr kumimoji="0" lang="ru-RU" altLang="ru-RU" smtClean="0">
                <a:latin typeface="Tahoma" pitchFamily="34" charset="0"/>
              </a:rPr>
              <a:pPr>
                <a:spcBef>
                  <a:spcPct val="20000"/>
                </a:spcBef>
              </a:pPr>
              <a:t>5</a:t>
            </a:fld>
            <a:endParaRPr kumimoji="0" lang="ru-RU" altLang="ru-RU" smtClean="0">
              <a:latin typeface="Tahoma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Предложите действие.  Сделайте это четко, ясно и кратко.  Вы должны хорошо представлять, как аудитория выполнит это действие.  Если вы этого не можете представить, аудитория тем более не может этого сделать.  Будьте уверенным, предлагая действие.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9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</a:pPr>
            <a:fld id="{850280EE-2817-4771-976C-5F954170E83C}" type="slidenum">
              <a:rPr kumimoji="0" lang="ru-RU" altLang="ru-RU" smtClean="0">
                <a:latin typeface="Tahoma" pitchFamily="34" charset="0"/>
              </a:rPr>
              <a:pPr>
                <a:spcBef>
                  <a:spcPct val="20000"/>
                </a:spcBef>
              </a:pPr>
              <a:t>6</a:t>
            </a:fld>
            <a:endParaRPr kumimoji="0" lang="ru-RU" altLang="ru-RU" smtClean="0">
              <a:latin typeface="Tahoma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Предложите действие.  Сделайте это четко, ясно и кратко.  Вы должны хорошо представлять, как аудитория выполнит это действие.  Если вы этого не можете представить, аудитория тем более не может этого сделать.  Будьте уверенным, предлагая действие.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3986BE-656D-4F1A-BEC0-63707073F772}" type="slidenum">
              <a:rPr lang="ru-RU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68DC3-EAB8-4A17-9F54-02C4CCA7A195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CAC4-6E1F-4E66-A500-54D1BD3054E8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03707-8B8F-473A-AF2E-3A7B6C9903E3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438400" y="228600"/>
            <a:ext cx="6400800" cy="5867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52944-CD0A-43DD-BBAB-E76913550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A799-436D-47D3-A5D4-669641B16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174094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470B-A532-4690-BC66-9C2B0D6BB1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895518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B0155-A8B0-4B6A-BD01-D8C04A50C7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999938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E0173-97FF-44F1-A87D-BF0699D45B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357993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FE84-C375-4312-90DD-03D7BAAB0BFF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43719-3D14-4511-AC31-14F7F17BD341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C21F-C90F-4157-8906-F631CD7B2E8B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B6D5C-3BB7-45BC-9F46-34E577278BA7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9CE2-B77B-4E52-A5E1-7CDB856DBF6E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FC15-5818-419F-8A5F-DCA6576C6936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A030-2386-493D-B523-6C9E784BBC6D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3FB81-D24F-47D5-8747-2349A3B5FE73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FA2D732-22C2-4EAB-AE96-A8469444B4EF}" type="datetime1">
              <a:rPr lang="ru-RU" smtClean="0"/>
              <a:pPr/>
              <a:t>26.02.2019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931224-2E00-41A0-8147-D8F5993088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Rectangle 29"/>
          <p:cNvSpPr>
            <a:spLocks noGrp="1" noChangeArrowheads="1"/>
          </p:cNvSpPr>
          <p:nvPr>
            <p:ph type="ctrTitle"/>
          </p:nvPr>
        </p:nvSpPr>
        <p:spPr>
          <a:xfrm>
            <a:off x="1928813" y="2214563"/>
            <a:ext cx="6911975" cy="15001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800" i="1" dirty="0" smtClean="0"/>
          </a:p>
        </p:txBody>
      </p:sp>
      <p:sp>
        <p:nvSpPr>
          <p:cNvPr id="2078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467544" y="3284984"/>
            <a:ext cx="8280920" cy="9361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cap="all" dirty="0">
                <a:solidFill>
                  <a:srgbClr val="C00000"/>
                </a:solidFill>
              </a:rPr>
              <a:t>ФИЛИАЛ КАФЕДРЫ ПЕДАГОГИКИ </a:t>
            </a:r>
            <a:r>
              <a:rPr lang="ru-RU" sz="3600" b="1" cap="all" dirty="0" smtClean="0">
                <a:solidFill>
                  <a:srgbClr val="C00000"/>
                </a:solidFill>
              </a:rPr>
              <a:t/>
            </a:r>
            <a:br>
              <a:rPr lang="ru-RU" sz="3600" b="1" cap="all" dirty="0" smtClean="0">
                <a:solidFill>
                  <a:srgbClr val="C00000"/>
                </a:solidFill>
              </a:rPr>
            </a:br>
            <a:r>
              <a:rPr lang="ru-RU" sz="3600" b="1" cap="all" dirty="0" smtClean="0">
                <a:solidFill>
                  <a:srgbClr val="C00000"/>
                </a:solidFill>
              </a:rPr>
              <a:t>И </a:t>
            </a:r>
            <a:r>
              <a:rPr lang="ru-RU" sz="3600" b="1" cap="all" dirty="0">
                <a:solidFill>
                  <a:srgbClr val="C00000"/>
                </a:solidFill>
              </a:rPr>
              <a:t>ПСИХОЛОГИИ МОЗЫРСКОГО ГОСУДАРСТВЕННОГО ПЕДАГОГИЧЕСКОГО УНИВЕРСИТЕТА ИМ. И.П.ШАМЯКИНА </a:t>
            </a:r>
            <a:r>
              <a:rPr lang="ru-RU" sz="3600" b="1" cap="all" dirty="0" smtClean="0">
                <a:solidFill>
                  <a:srgbClr val="C00000"/>
                </a:solidFill>
              </a:rPr>
              <a:t>НА БАЗЕ МОЗЫРСКОГО ЦЕНТРА </a:t>
            </a:r>
            <a:r>
              <a:rPr lang="ru-RU" sz="3600" b="1" cap="all" dirty="0">
                <a:solidFill>
                  <a:srgbClr val="C00000"/>
                </a:solidFill>
              </a:rPr>
              <a:t>ТВОРЧЕСТВА ДЕТЕЙ И МОЛОДЕЖИ</a:t>
            </a:r>
            <a:endParaRPr lang="ru-RU" sz="3600" b="1" i="1" dirty="0" smtClean="0">
              <a:solidFill>
                <a:srgbClr val="C00000"/>
              </a:solidFill>
            </a:endParaRPr>
          </a:p>
        </p:txBody>
      </p:sp>
      <p:pic>
        <p:nvPicPr>
          <p:cNvPr id="6" name="Рисунок 5" descr="E:\ира\Семинар ЦТДиМ с ун-том\IMG_143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50312"/>
            <a:ext cx="2651963" cy="210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:\Семинар в СШИ\IMG_3611.JPG"/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369" t="18989" r="28954" b="3320"/>
          <a:stretch/>
        </p:blipFill>
        <p:spPr bwMode="auto">
          <a:xfrm rot="5400000">
            <a:off x="5764173" y="4365148"/>
            <a:ext cx="2080149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>
              <a:rot lat="0" lon="0" rev="5400000"/>
            </a:lightRig>
          </a:scene3d>
        </p:spPr>
      </p:pic>
      <p:pic>
        <p:nvPicPr>
          <p:cNvPr id="8" name="Picture 5" descr="C:\Users\1\Desktop\10-34-43-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2" y="235566"/>
            <a:ext cx="1100670" cy="148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без фон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0619">
            <a:off x="7813564" y="254967"/>
            <a:ext cx="1332627" cy="144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339" y="4450312"/>
            <a:ext cx="1249426" cy="212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0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207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4" descr="D:\Мои документы\Андриевская\ФИЛИАЛ\ПЛАНИРОВАНИЕ\2014-15\Фото-филиал 14-15\IMG_074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539750" y="1268413"/>
            <a:ext cx="3744913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Прямоугольник 5"/>
          <p:cNvSpPr>
            <a:spLocks noChangeArrowheads="1"/>
          </p:cNvSpPr>
          <p:nvPr/>
        </p:nvSpPr>
        <p:spPr bwMode="auto">
          <a:xfrm>
            <a:off x="4644008" y="1196752"/>
            <a:ext cx="424847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i="1" dirty="0"/>
              <a:t>Журлова Ирина Владимировна, </a:t>
            </a:r>
            <a:r>
              <a:rPr lang="ru-RU" sz="2800" b="1" i="1" dirty="0"/>
              <a:t/>
            </a:r>
            <a:br>
              <a:rPr lang="ru-RU" sz="2800" b="1" i="1" dirty="0"/>
            </a:br>
            <a:r>
              <a:rPr lang="ru-RU" sz="2800" b="1" i="1" dirty="0"/>
              <a:t>заведующий </a:t>
            </a:r>
            <a:r>
              <a:rPr lang="ru-RU" sz="2800" b="1" i="1" dirty="0"/>
              <a:t>кафедрой педагогики и психологии</a:t>
            </a:r>
            <a:r>
              <a:rPr lang="ru-RU" sz="2800" b="1" i="1" dirty="0"/>
              <a:t>, </a:t>
            </a:r>
            <a:r>
              <a:rPr lang="ru-RU" sz="2800" b="1" i="1" dirty="0"/>
              <a:t>руководитель центра педагогических технологий </a:t>
            </a:r>
            <a:r>
              <a:rPr lang="ru-RU" sz="2800" b="1" i="1" dirty="0" smtClean="0"/>
              <a:t>УО МГПУ </a:t>
            </a:r>
            <a:r>
              <a:rPr lang="ru-RU" sz="2800" b="1" i="1" dirty="0" err="1"/>
              <a:t>им.И.П.Шамякина</a:t>
            </a:r>
            <a:r>
              <a:rPr lang="ru-RU" sz="2800" b="1" i="1" dirty="0"/>
              <a:t>, кандидат педагогических наук, </a:t>
            </a:r>
            <a:r>
              <a:rPr lang="ru-RU" sz="2800" b="1" i="1" dirty="0"/>
              <a:t>доцент кафедры </a:t>
            </a:r>
            <a:r>
              <a:rPr lang="ru-RU" sz="2800" b="1" i="1" dirty="0"/>
              <a:t>педагогики</a:t>
            </a:r>
            <a:endParaRPr lang="ru-RU" sz="2800" b="1" i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683568" y="332656"/>
            <a:ext cx="7746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3600" b="1" dirty="0">
                <a:solidFill>
                  <a:srgbClr val="C00000"/>
                </a:solidFill>
                <a:latin typeface="+mj-lt"/>
              </a:rPr>
              <a:t>Идеи интеграции науки и 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практики </a:t>
            </a:r>
            <a:endParaRPr lang="ru-RU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9219" name="Picture 2" descr="C:\Мои документы\Фото\Методическая\МО\13-14\МЦТДиМ СШ №1\IMG_5487.jpg"/>
          <p:cNvPicPr>
            <a:picLocks noChangeAspect="1" noChangeArrowheads="1"/>
          </p:cNvPicPr>
          <p:nvPr/>
        </p:nvPicPr>
        <p:blipFill>
          <a:blip r:embed="rId2" cstate="print"/>
          <a:srcRect l="54019" t="22623" r="7977" b="30171"/>
          <a:stretch>
            <a:fillRect/>
          </a:stretch>
        </p:blipFill>
        <p:spPr bwMode="auto">
          <a:xfrm>
            <a:off x="801688" y="1636713"/>
            <a:ext cx="248920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625600"/>
            <a:ext cx="455453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Рисунок 4" descr="C:\Мои документы\Фото\Методическая\15-16\Фото семинар Инклюзив.образ\DSC00194.JPG"/>
          <p:cNvPicPr>
            <a:picLocks noChangeAspect="1" noChangeArrowheads="1"/>
          </p:cNvPicPr>
          <p:nvPr/>
        </p:nvPicPr>
        <p:blipFill>
          <a:blip r:embed="rId4" cstate="print"/>
          <a:srcRect l="72060" t="24796" r="10297" b="44022"/>
          <a:stretch>
            <a:fillRect/>
          </a:stretch>
        </p:blipFill>
        <p:spPr bwMode="auto">
          <a:xfrm>
            <a:off x="815975" y="4149725"/>
            <a:ext cx="1955800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Прямоугольник 1"/>
          <p:cNvSpPr>
            <a:spLocks noChangeArrowheads="1"/>
          </p:cNvSpPr>
          <p:nvPr/>
        </p:nvSpPr>
        <p:spPr bwMode="auto">
          <a:xfrm>
            <a:off x="3311525" y="4581525"/>
            <a:ext cx="45720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 i="1" dirty="0">
                <a:solidFill>
                  <a:srgbClr val="271813"/>
                </a:solidFill>
              </a:rPr>
              <a:t>Ведущий специалист университета - </a:t>
            </a:r>
            <a:r>
              <a:rPr lang="ru-RU" sz="2200" b="1" i="1" dirty="0" err="1">
                <a:solidFill>
                  <a:srgbClr val="271813"/>
                </a:solidFill>
              </a:rPr>
              <a:t>Журлова</a:t>
            </a:r>
            <a:r>
              <a:rPr lang="ru-RU" sz="2200" b="1" i="1" dirty="0">
                <a:solidFill>
                  <a:srgbClr val="271813"/>
                </a:solidFill>
              </a:rPr>
              <a:t> Ирина Владимировна, к.п.н., доцент кафедры педагогики МГПУ </a:t>
            </a:r>
            <a:r>
              <a:rPr lang="ru-RU" sz="2200" b="1" i="1" dirty="0" err="1">
                <a:solidFill>
                  <a:srgbClr val="271813"/>
                </a:solidFill>
              </a:rPr>
              <a:t>им.И.П.Шамякина</a:t>
            </a:r>
            <a:r>
              <a:rPr lang="ru-RU" sz="2200" b="1" i="1" dirty="0">
                <a:solidFill>
                  <a:srgbClr val="271813"/>
                </a:solidFill>
              </a:rPr>
              <a:t> </a:t>
            </a:r>
            <a:endParaRPr lang="ru-RU" sz="2200" b="1" dirty="0">
              <a:solidFill>
                <a:srgbClr val="271813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4" name="Содержимое 3" descr="C:\Users\Татьяна\Desktop\Академия ИННОВ-ГО ПЕДМАСТЕРСТВА\DSC05322.JPG"/>
          <p:cNvPicPr>
            <a:picLocks noGrp="1"/>
          </p:cNvPicPr>
          <p:nvPr>
            <p:ph/>
          </p:nvPr>
        </p:nvPicPr>
        <p:blipFill>
          <a:blip r:embed="rId2" cstate="print">
            <a:lum bright="-10000" contrast="30000"/>
          </a:blip>
          <a:srcRect t="5152" r="4583" b="25289"/>
          <a:stretch>
            <a:fillRect/>
          </a:stretch>
        </p:blipFill>
        <p:spPr bwMode="auto">
          <a:xfrm>
            <a:off x="1115616" y="404664"/>
            <a:ext cx="712879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1259632" y="4293096"/>
            <a:ext cx="727280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200" b="1" i="1" dirty="0" smtClean="0">
              <a:solidFill>
                <a:srgbClr val="271813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271813"/>
                </a:solidFill>
              </a:rPr>
              <a:t>Астрейко </a:t>
            </a:r>
            <a:r>
              <a:rPr lang="ru-RU" sz="2400" b="1" i="1" dirty="0" smtClean="0">
                <a:solidFill>
                  <a:srgbClr val="271813"/>
                </a:solidFill>
              </a:rPr>
              <a:t>Елена Сергеевна  </a:t>
            </a:r>
            <a:r>
              <a:rPr lang="ru-RU" sz="2400" b="1" i="1" dirty="0" smtClean="0">
                <a:solidFill>
                  <a:srgbClr val="271813"/>
                </a:solidFill>
              </a:rPr>
              <a:t>- заведующий филиалом кафедры педагогики и психологии , кандидат педагогических наук, </a:t>
            </a:r>
            <a:r>
              <a:rPr lang="ru-RU" sz="2400" b="1" i="1" dirty="0">
                <a:solidFill>
                  <a:srgbClr val="271813"/>
                </a:solidFill>
              </a:rPr>
              <a:t>доцент кафедры педагогики </a:t>
            </a:r>
            <a:r>
              <a:rPr lang="ru-RU" sz="2400" b="1" i="1" dirty="0" smtClean="0">
                <a:solidFill>
                  <a:srgbClr val="271813"/>
                </a:solidFill>
              </a:rPr>
              <a:t>и психологии </a:t>
            </a:r>
            <a:r>
              <a:rPr lang="ru-RU" sz="2400" b="1" i="1" dirty="0" smtClean="0">
                <a:solidFill>
                  <a:srgbClr val="271813"/>
                </a:solidFill>
              </a:rPr>
              <a:t>УО МГПУ </a:t>
            </a:r>
            <a:r>
              <a:rPr lang="ru-RU" sz="2400" b="1" i="1" dirty="0" err="1">
                <a:solidFill>
                  <a:srgbClr val="271813"/>
                </a:solidFill>
              </a:rPr>
              <a:t>им.И.П.Шамякина</a:t>
            </a:r>
            <a:r>
              <a:rPr lang="ru-RU" sz="2400" b="1" i="1" dirty="0">
                <a:solidFill>
                  <a:srgbClr val="271813"/>
                </a:solidFill>
              </a:rPr>
              <a:t> </a:t>
            </a:r>
            <a:endParaRPr lang="ru-RU" sz="2400" b="1" dirty="0">
              <a:solidFill>
                <a:srgbClr val="271813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179388" y="333375"/>
            <a:ext cx="8964612" cy="264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95000"/>
            </a:pPr>
            <a:r>
              <a:rPr lang="ru-RU" sz="2800" b="1" dirty="0" smtClean="0">
                <a:solidFill>
                  <a:srgbClr val="69002B"/>
                </a:solidFill>
              </a:rPr>
              <a:t>Состав </a:t>
            </a:r>
            <a:r>
              <a:rPr lang="ru-RU" sz="2800" b="1" dirty="0">
                <a:solidFill>
                  <a:srgbClr val="69002B"/>
                </a:solidFill>
              </a:rPr>
              <a:t>филиала кафедры </a:t>
            </a:r>
            <a:endParaRPr lang="ru-RU" sz="2800" b="1" dirty="0" smtClean="0">
              <a:solidFill>
                <a:srgbClr val="69002B"/>
              </a:solidFill>
            </a:endParaRPr>
          </a:p>
          <a:p>
            <a:pPr algn="ctr">
              <a:buClr>
                <a:srgbClr val="FFFFFF"/>
              </a:buClr>
              <a:buSzPct val="95000"/>
            </a:pPr>
            <a:endParaRPr lang="ru-RU" sz="2000" b="1" dirty="0" smtClean="0">
              <a:solidFill>
                <a:srgbClr val="69002B"/>
              </a:solidFill>
            </a:endParaRPr>
          </a:p>
          <a:p>
            <a:pPr algn="ctr">
              <a:buClr>
                <a:srgbClr val="FFFFFF"/>
              </a:buClr>
              <a:buSzPct val="95000"/>
            </a:pPr>
            <a:r>
              <a:rPr lang="ru-RU" sz="2800" b="1" dirty="0" smtClean="0">
                <a:solidFill>
                  <a:srgbClr val="69002B"/>
                </a:solidFill>
              </a:rPr>
              <a:t>педагогики и психологии УО </a:t>
            </a:r>
            <a:r>
              <a:rPr lang="ru-RU" sz="2800" b="1" dirty="0">
                <a:solidFill>
                  <a:srgbClr val="69002B"/>
                </a:solidFill>
              </a:rPr>
              <a:t>«Мозырский государственный педагогический университет им. </a:t>
            </a:r>
            <a:r>
              <a:rPr lang="ru-RU" sz="2800" b="1" dirty="0" smtClean="0">
                <a:solidFill>
                  <a:srgbClr val="69002B"/>
                </a:solidFill>
              </a:rPr>
              <a:t>И.П.Шамякина»</a:t>
            </a:r>
            <a:endParaRPr lang="ru-RU" sz="2800" b="1" dirty="0">
              <a:solidFill>
                <a:srgbClr val="69002B"/>
              </a:solidFill>
            </a:endParaRPr>
          </a:p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endParaRPr lang="ru-RU" sz="2800" b="1" dirty="0">
              <a:solidFill>
                <a:srgbClr val="69002B"/>
              </a:solidFill>
            </a:endParaRPr>
          </a:p>
        </p:txBody>
      </p:sp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1185863" y="6264275"/>
            <a:ext cx="7127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000" b="1" dirty="0"/>
              <a:t>Преподаватели ВУЗа и ведущие педагоги центра</a:t>
            </a:r>
          </a:p>
        </p:txBody>
      </p:sp>
      <p:pic>
        <p:nvPicPr>
          <p:cNvPr id="31745" name="Picture 1" descr="C:\Users\Татьяна\Desktop\Республиканское МО\Новая папка\image-0-02-01-c8b8443ade1735d446b2123d2519ba9aea4ab125ebf0707baebba1f6491de3a4-V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37187" b="9322"/>
          <a:stretch>
            <a:fillRect/>
          </a:stretch>
        </p:blipFill>
        <p:spPr bwMode="auto">
          <a:xfrm>
            <a:off x="267296" y="2636912"/>
            <a:ext cx="8629572" cy="319158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D:\Мои документы\Фото\Методическая\МО\14-15\Семинар универ\P1090090.JPG"/>
          <p:cNvPicPr>
            <a:picLocks noChangeAspect="1" noChangeArrowheads="1"/>
          </p:cNvPicPr>
          <p:nvPr/>
        </p:nvPicPr>
        <p:blipFill>
          <a:blip r:embed="rId2" cstate="print">
            <a:lum bright="20000" contrast="30000"/>
          </a:blip>
          <a:srcRect t="14938" r="27232" b="25081"/>
          <a:stretch>
            <a:fillRect/>
          </a:stretch>
        </p:blipFill>
        <p:spPr bwMode="auto">
          <a:xfrm>
            <a:off x="3732213" y="2208213"/>
            <a:ext cx="489267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44" name="Рисунок 26" descr="Описание: D:\Мои документы\Фото\Методическая\МО\14-15\Семинар универ\P1090089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17838" b="12527"/>
          <a:stretch>
            <a:fillRect/>
          </a:stretch>
        </p:blipFill>
        <p:spPr bwMode="auto">
          <a:xfrm>
            <a:off x="395288" y="2205038"/>
            <a:ext cx="29527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732744" y="5445224"/>
            <a:ext cx="76328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sz="2000" b="1" dirty="0">
                <a:ea typeface="Calibri" pitchFamily="34" charset="0"/>
                <a:cs typeface="Times New Roman" pitchFamily="18" charset="0"/>
              </a:rPr>
              <a:t>Тихонова Е.В., 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 доцент кафедры технологического образования </a:t>
            </a:r>
          </a:p>
          <a:p>
            <a:pPr algn="just" eaLnBrk="0" hangingPunct="0"/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УО МГПУ </a:t>
            </a:r>
            <a:r>
              <a:rPr lang="ru-RU" sz="2000" b="1" dirty="0">
                <a:ea typeface="Calibri" pitchFamily="34" charset="0"/>
                <a:cs typeface="Times New Roman" pitchFamily="18" charset="0"/>
              </a:rPr>
              <a:t>им. </a:t>
            </a:r>
            <a:r>
              <a:rPr lang="ru-RU" sz="2000" b="1" dirty="0" err="1">
                <a:ea typeface="Calibri" pitchFamily="34" charset="0"/>
                <a:cs typeface="Times New Roman" pitchFamily="18" charset="0"/>
              </a:rPr>
              <a:t>И.П.Шамякина</a:t>
            </a:r>
            <a:r>
              <a:rPr lang="ru-RU" sz="2000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, кандидат педагогических наук</a:t>
            </a:r>
            <a:endParaRPr lang="ru-RU" sz="2000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46" name="Прямоугольник 4"/>
          <p:cNvSpPr>
            <a:spLocks noChangeArrowheads="1"/>
          </p:cNvSpPr>
          <p:nvPr/>
        </p:nvSpPr>
        <p:spPr bwMode="auto">
          <a:xfrm>
            <a:off x="611560" y="298671"/>
            <a:ext cx="813690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271813"/>
                </a:solidFill>
                <a:latin typeface="+mj-lt"/>
                <a:cs typeface="Times New Roman" pitchFamily="18" charset="0"/>
              </a:rPr>
              <a:t>НАУЧНО-ПРАКТИЧЕСКИЙ СЕМИНАР «СИМВОЛИКА БЕЛОРУССКОГО НАРОДНОГО ИСКУССТВА И ЕЕ ИСПОЛЬЗОВАНИЕ В РАЗЛИЧНЫХ ВИДАХ ДЕКОРАТИВНО-ПРИКЛАДНОГО ТВОРЧЕСТВА»</a:t>
            </a:r>
            <a:endParaRPr lang="ru-RU" sz="2200" b="1" dirty="0">
              <a:solidFill>
                <a:srgbClr val="271813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1185863" y="566738"/>
            <a:ext cx="712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>
                <a:solidFill>
                  <a:srgbClr val="69002B"/>
                </a:solidFill>
              </a:rPr>
              <a:t> </a:t>
            </a:r>
          </a:p>
        </p:txBody>
      </p:sp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242080" y="184403"/>
            <a:ext cx="86423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Международная научно-практическая конференция </a:t>
            </a:r>
          </a:p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Формирование профессиональной компетентности социальных педагогов и социальных работников: проблемы, тенденции, перспективы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»</a:t>
            </a: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292" name="Picture 2" descr="F:\25-03-1 НПК.jpg"/>
          <p:cNvPicPr>
            <a:picLocks noChangeAspect="1" noChangeArrowheads="1"/>
          </p:cNvPicPr>
          <p:nvPr/>
        </p:nvPicPr>
        <p:blipFill>
          <a:blip r:embed="rId2" cstate="print"/>
          <a:srcRect t="8012"/>
          <a:stretch>
            <a:fillRect/>
          </a:stretch>
        </p:blipFill>
        <p:spPr bwMode="auto">
          <a:xfrm>
            <a:off x="4681538" y="4437063"/>
            <a:ext cx="36322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" descr="F:\25-03-6 З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844675"/>
            <a:ext cx="359727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F:\25-03-7 НПК.jpg"/>
          <p:cNvPicPr>
            <a:picLocks noChangeAspect="1" noChangeArrowheads="1"/>
          </p:cNvPicPr>
          <p:nvPr/>
        </p:nvPicPr>
        <p:blipFill>
          <a:blip r:embed="rId4" cstate="print"/>
          <a:srcRect t="15704" r="19312" b="22131"/>
          <a:stretch>
            <a:fillRect/>
          </a:stretch>
        </p:blipFill>
        <p:spPr bwMode="auto">
          <a:xfrm>
            <a:off x="514350" y="2060575"/>
            <a:ext cx="36131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500034" y="214290"/>
            <a:ext cx="835824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 dirty="0" smtClean="0">
                <a:solidFill>
                  <a:srgbClr val="69002B"/>
                </a:solidFill>
              </a:rPr>
              <a:t>Научно-практический семинар «Развитие творческих способностей учащихся средствами дополнительного образования»</a:t>
            </a:r>
            <a:endParaRPr lang="ru-RU" sz="2200" b="1" dirty="0">
              <a:solidFill>
                <a:srgbClr val="69002B"/>
              </a:solidFill>
            </a:endParaRPr>
          </a:p>
        </p:txBody>
      </p:sp>
      <p:sp>
        <p:nvSpPr>
          <p:cNvPr id="9222" name="Прямоугольник 1"/>
          <p:cNvSpPr>
            <a:spLocks noChangeArrowheads="1"/>
          </p:cNvSpPr>
          <p:nvPr/>
        </p:nvSpPr>
        <p:spPr bwMode="auto">
          <a:xfrm>
            <a:off x="357158" y="5643578"/>
            <a:ext cx="50720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271813"/>
                </a:solidFill>
              </a:rPr>
              <a:t> </a:t>
            </a:r>
            <a:r>
              <a:rPr lang="ru-RU" sz="2000" b="1" i="1" dirty="0" err="1" smtClean="0">
                <a:solidFill>
                  <a:srgbClr val="271813"/>
                </a:solidFill>
              </a:rPr>
              <a:t>Савенко</a:t>
            </a:r>
            <a:r>
              <a:rPr lang="ru-RU" sz="2000" b="1" i="1" dirty="0" smtClean="0">
                <a:solidFill>
                  <a:srgbClr val="271813"/>
                </a:solidFill>
              </a:rPr>
              <a:t> Т.Н., </a:t>
            </a:r>
            <a:r>
              <a:rPr lang="ru-RU" sz="2000" b="1" i="1" dirty="0">
                <a:solidFill>
                  <a:srgbClr val="271813"/>
                </a:solidFill>
              </a:rPr>
              <a:t>к.п.н., доцент кафедры педагогики </a:t>
            </a:r>
            <a:r>
              <a:rPr lang="ru-RU" sz="2000" b="1" i="1" dirty="0" smtClean="0">
                <a:solidFill>
                  <a:srgbClr val="271813"/>
                </a:solidFill>
              </a:rPr>
              <a:t>и психологии МГПУ </a:t>
            </a:r>
            <a:r>
              <a:rPr lang="ru-RU" sz="2000" b="1" i="1" dirty="0" err="1" smtClean="0">
                <a:solidFill>
                  <a:srgbClr val="271813"/>
                </a:solidFill>
              </a:rPr>
              <a:t>им.И.П.Шамякина</a:t>
            </a:r>
            <a:r>
              <a:rPr lang="ru-RU" sz="2000" b="1" i="1" dirty="0" smtClean="0">
                <a:solidFill>
                  <a:srgbClr val="271813"/>
                </a:solidFill>
              </a:rPr>
              <a:t> </a:t>
            </a:r>
            <a:endParaRPr lang="ru-RU" sz="2000" b="1" dirty="0">
              <a:solidFill>
                <a:srgbClr val="271813"/>
              </a:solidFill>
            </a:endParaRPr>
          </a:p>
        </p:txBody>
      </p:sp>
      <p:pic>
        <p:nvPicPr>
          <p:cNvPr id="7170" name="Picture 2" descr="D:\Мои документы\Фото\Семинар в СШ №9\DSC02349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8804" t="9577" r="13742" b="14398"/>
          <a:stretch>
            <a:fillRect/>
          </a:stretch>
        </p:blipFill>
        <p:spPr bwMode="auto">
          <a:xfrm>
            <a:off x="357158" y="3571876"/>
            <a:ext cx="3495997" cy="1928826"/>
          </a:xfrm>
          <a:prstGeom prst="rect">
            <a:avLst/>
          </a:prstGeom>
          <a:noFill/>
        </p:spPr>
      </p:pic>
      <p:pic>
        <p:nvPicPr>
          <p:cNvPr id="7171" name="Picture 3" descr="D:\Мои документы\Фото\Семинар в СШ №9\DSC0233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40558" r="2240" b="21674"/>
          <a:stretch>
            <a:fillRect/>
          </a:stretch>
        </p:blipFill>
        <p:spPr bwMode="auto">
          <a:xfrm>
            <a:off x="357158" y="1643050"/>
            <a:ext cx="8224267" cy="1785950"/>
          </a:xfrm>
          <a:prstGeom prst="rect">
            <a:avLst/>
          </a:prstGeom>
          <a:noFill/>
        </p:spPr>
      </p:pic>
      <p:pic>
        <p:nvPicPr>
          <p:cNvPr id="7172" name="Picture 4" descr="D:\Мои документы\Фото\Семинар в СШ №9\DSC0236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9128" t="25451" r="7017" b="22618"/>
          <a:stretch>
            <a:fillRect/>
          </a:stretch>
        </p:blipFill>
        <p:spPr bwMode="auto">
          <a:xfrm>
            <a:off x="3929058" y="3500438"/>
            <a:ext cx="3286148" cy="1143912"/>
          </a:xfrm>
          <a:prstGeom prst="rect">
            <a:avLst/>
          </a:prstGeom>
          <a:noFill/>
        </p:spPr>
      </p:pic>
      <p:pic>
        <p:nvPicPr>
          <p:cNvPr id="7173" name="Picture 5" descr="D:\Мои документы\Фото\Семинар в СШ №9\DSC02337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5429256" y="4643446"/>
            <a:ext cx="3552895" cy="19970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1185863" y="566738"/>
            <a:ext cx="712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>
                <a:solidFill>
                  <a:srgbClr val="69002B"/>
                </a:solidFill>
              </a:rPr>
              <a:t> </a:t>
            </a:r>
          </a:p>
        </p:txBody>
      </p:sp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893763" y="309563"/>
            <a:ext cx="72009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Международная научно-практическая конференция</a:t>
            </a:r>
          </a:p>
        </p:txBody>
      </p:sp>
      <p:pic>
        <p:nvPicPr>
          <p:cNvPr id="11268" name="Picture 3" descr="D:\Мои документы\Фото\Методическая\УНИВЕРСИТЕТ\13-14\Междунар научно-практ конф\IMG_530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6915" r="34721" b="61263"/>
          <a:stretch>
            <a:fillRect/>
          </a:stretch>
        </p:blipFill>
        <p:spPr bwMode="auto">
          <a:xfrm>
            <a:off x="4766129" y="1308323"/>
            <a:ext cx="394017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D:\Мои документы\Фото\Методическая\УНИВЕРСИТЕТ\13-14\Междунар научно-практ конф\IMG_5286.jpg"/>
          <p:cNvPicPr>
            <a:picLocks noChangeAspect="1" noChangeArrowheads="1"/>
          </p:cNvPicPr>
          <p:nvPr/>
        </p:nvPicPr>
        <p:blipFill>
          <a:blip r:embed="rId3" cstate="print"/>
          <a:srcRect l="24156" t="18727" r="22472" b="25092"/>
          <a:stretch>
            <a:fillRect/>
          </a:stretch>
        </p:blipFill>
        <p:spPr bwMode="auto">
          <a:xfrm>
            <a:off x="407931" y="1267842"/>
            <a:ext cx="33734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4" descr="D:\Мои документы\Фото\Методическая\УНИВЕРСИТЕТ\13-14\Междунар научно-практ конф\IMG_5294.jpg"/>
          <p:cNvPicPr>
            <a:picLocks noChangeAspect="1" noChangeArrowheads="1"/>
          </p:cNvPicPr>
          <p:nvPr/>
        </p:nvPicPr>
        <p:blipFill>
          <a:blip r:embed="rId4" cstate="print"/>
          <a:srcRect l="11858" t="15811" r="13042" b="28851"/>
          <a:stretch>
            <a:fillRect/>
          </a:stretch>
        </p:blipFill>
        <p:spPr bwMode="auto">
          <a:xfrm>
            <a:off x="2409825" y="4149080"/>
            <a:ext cx="41687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Прямоугольник 2"/>
          <p:cNvSpPr>
            <a:spLocks noChangeArrowheads="1"/>
          </p:cNvSpPr>
          <p:nvPr/>
        </p:nvSpPr>
        <p:spPr bwMode="auto">
          <a:xfrm>
            <a:off x="1142976" y="214290"/>
            <a:ext cx="717235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2"/>
                </a:solidFill>
                <a:latin typeface="Times New Roman" pitchFamily="18" charset="0"/>
                <a:cs typeface="Calibri" pitchFamily="34" charset="0"/>
              </a:rPr>
              <a:t>«</a:t>
            </a:r>
            <a:r>
              <a:rPr lang="ru-RU" sz="2600" b="1" dirty="0">
                <a:solidFill>
                  <a:srgbClr val="503026"/>
                </a:solidFill>
                <a:latin typeface="+mj-lt"/>
                <a:cs typeface="Calibri" pitchFamily="34" charset="0"/>
              </a:rPr>
              <a:t>Научно-исследовательская и издательская деятельность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1185863" y="566738"/>
            <a:ext cx="712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>
                <a:solidFill>
                  <a:srgbClr val="69002B"/>
                </a:solidFill>
              </a:rPr>
              <a:t> </a:t>
            </a:r>
          </a:p>
        </p:txBody>
      </p:sp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428625" y="136506"/>
            <a:ext cx="86423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j-lt"/>
              </a:rPr>
              <a:t>Подготовка научных статей и методических материалов </a:t>
            </a:r>
            <a:endParaRPr lang="ru-RU" sz="2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316" name="Прямоугольник 2"/>
          <p:cNvSpPr>
            <a:spLocks noChangeArrowheads="1"/>
          </p:cNvSpPr>
          <p:nvPr/>
        </p:nvSpPr>
        <p:spPr bwMode="auto">
          <a:xfrm>
            <a:off x="274638" y="1988840"/>
            <a:ext cx="457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291F19"/>
                </a:solidFill>
              </a:rPr>
              <a:t>Опубликован опыт работы педагога дополнительного образования </a:t>
            </a:r>
            <a:r>
              <a:rPr lang="ru-RU" sz="2400" b="1" dirty="0" err="1">
                <a:solidFill>
                  <a:srgbClr val="291F19"/>
                </a:solidFill>
              </a:rPr>
              <a:t>Л.А.Майнгард</a:t>
            </a:r>
            <a:r>
              <a:rPr lang="ru-RU" sz="2400" b="1" dirty="0">
                <a:solidFill>
                  <a:srgbClr val="291F19"/>
                </a:solidFill>
              </a:rPr>
              <a:t> «Формирование национального самосознания учащихся средствами фольклорно-драматической деятельности»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3775" y="1336675"/>
            <a:ext cx="3743325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1185863" y="566738"/>
            <a:ext cx="712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>
                <a:solidFill>
                  <a:srgbClr val="69002B"/>
                </a:solidFill>
              </a:rPr>
              <a:t> </a:t>
            </a:r>
          </a:p>
        </p:txBody>
      </p:sp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250824" y="89684"/>
            <a:ext cx="87856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j-lt"/>
              </a:rPr>
              <a:t>Подготовка научных статей и методических материалов </a:t>
            </a:r>
            <a:endParaRPr lang="ru-RU" sz="2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4340" name="Picture 11" descr="C:\Мои документы\Андриевская\ФИЛИАЛ\ПЛАНИРОВАНИЕ\15-16\Фото\DSC04636.JPG"/>
          <p:cNvPicPr>
            <a:picLocks noChangeAspect="1" noChangeArrowheads="1"/>
          </p:cNvPicPr>
          <p:nvPr/>
        </p:nvPicPr>
        <p:blipFill>
          <a:blip r:embed="rId2" cstate="print"/>
          <a:srcRect l="14099" t="15256" r="9949" b="8363"/>
          <a:stretch>
            <a:fillRect/>
          </a:stretch>
        </p:blipFill>
        <p:spPr bwMode="auto">
          <a:xfrm>
            <a:off x="5364163" y="1412875"/>
            <a:ext cx="3351212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160338" y="1628775"/>
            <a:ext cx="45720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503026"/>
                </a:solidFill>
              </a:rPr>
              <a:t>Опубликован опыт работы </a:t>
            </a:r>
            <a:r>
              <a:rPr lang="ru-RU" sz="2400" b="1" dirty="0" err="1">
                <a:solidFill>
                  <a:srgbClr val="503026"/>
                </a:solidFill>
              </a:rPr>
              <a:t>Г.С.Шестовец</a:t>
            </a:r>
            <a:r>
              <a:rPr lang="ru-RU" sz="2400" b="1" dirty="0">
                <a:solidFill>
                  <a:srgbClr val="503026"/>
                </a:solidFill>
              </a:rPr>
              <a:t> «Повышение финансовой грамотности детей и молодежи как помощь в социальной адаптации к условиям новой среды» и Е.Д. Малиновской «Организация работы с родителями по сплочению семьи средствами музыки»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ÐÐ°ÑÐ¸Ð¾Ð½Ð°Ð»ÑÐ½ÑÐ¹ ÑÐµÐ½ÑÑ ÑÑÐ´Ð¾Ð¶ÐµÑÑÐ²ÐµÐ½Ð½Ð¾Ð³Ð¾ ÑÐ²Ð¾ÑÑÐµÑÑÐ²Ð° Ð´ÐµÑÐµÐ¹ Ð¸ Ð¼Ð¾Ð»Ð¾Ð´ÐµÐ¶Ð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9" y="44542"/>
            <a:ext cx="1265697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gomelpalace.by/wp-content/uploads/2017/10/%D1%8D%D0%BC%D0%B1%D0%BB%D0%B5%D0%BC%D0%B0-%D0%B1%D0%B5%D0%B7-%D1%84%D0%BE%D0%BD%D0%B0-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40" y="44542"/>
            <a:ext cx="116332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1\Desktop\1338885057_map-mozy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4" t="13074" r="-1" b="471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без фо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74962">
            <a:off x="5253456" y="3104177"/>
            <a:ext cx="3415585" cy="37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1\Desktop\10-34-43-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2791594" cy="376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876129" y="4226996"/>
            <a:ext cx="127232" cy="141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5" descr="C:\Users\1\Desktop\10-34-43-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2791594" cy="376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1185863" y="566738"/>
            <a:ext cx="712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>
                <a:solidFill>
                  <a:srgbClr val="69002B"/>
                </a:solidFill>
              </a:rPr>
              <a:t> </a:t>
            </a:r>
          </a:p>
        </p:txBody>
      </p:sp>
      <p:pic>
        <p:nvPicPr>
          <p:cNvPr id="15363" name="Picture 4" descr="C:\Мои документы\Андриевская\ФИЛИАЛ\ПЛАНИРОВАНИЕ\15-16\Фото\DSC04637.JPG"/>
          <p:cNvPicPr>
            <a:picLocks noChangeAspect="1" noChangeArrowheads="1"/>
          </p:cNvPicPr>
          <p:nvPr/>
        </p:nvPicPr>
        <p:blipFill>
          <a:blip r:embed="rId2" cstate="print"/>
          <a:srcRect l="14523" t="13214"/>
          <a:stretch>
            <a:fillRect/>
          </a:stretch>
        </p:blipFill>
        <p:spPr bwMode="auto">
          <a:xfrm>
            <a:off x="395288" y="404813"/>
            <a:ext cx="30289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Прямоугольник 17"/>
          <p:cNvSpPr>
            <a:spLocks noChangeArrowheads="1"/>
          </p:cNvSpPr>
          <p:nvPr/>
        </p:nvSpPr>
        <p:spPr bwMode="auto">
          <a:xfrm>
            <a:off x="3663950" y="1374775"/>
            <a:ext cx="5329238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271813"/>
                </a:solidFill>
              </a:rPr>
              <a:t>Сборник научных статей, составленный на основе проведенной теоретической и практической научно-исследовательской деятельности, Мозырь, 2015 </a:t>
            </a:r>
            <a:endParaRPr lang="ru-RU" sz="2800" b="1" dirty="0">
              <a:solidFill>
                <a:srgbClr val="2718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2"/>
          <p:cNvSpPr>
            <a:spLocks noChangeArrowheads="1"/>
          </p:cNvSpPr>
          <p:nvPr/>
        </p:nvSpPr>
        <p:spPr bwMode="auto">
          <a:xfrm>
            <a:off x="681038" y="5024438"/>
            <a:ext cx="81375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В сборнике опубликован опыт работы методиста Андриевской Т.Л. на тему «Методические идеи в управлении развитием профессионального мастерства педагогов дополнительного образования»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1185863" y="566738"/>
            <a:ext cx="712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>
                <a:solidFill>
                  <a:srgbClr val="69002B"/>
                </a:solidFill>
              </a:rPr>
              <a:t> </a:t>
            </a:r>
          </a:p>
        </p:txBody>
      </p:sp>
      <p:sp>
        <p:nvSpPr>
          <p:cNvPr id="15364" name="Прямоугольник 17"/>
          <p:cNvSpPr>
            <a:spLocks noChangeArrowheads="1"/>
          </p:cNvSpPr>
          <p:nvPr/>
        </p:nvSpPr>
        <p:spPr bwMode="auto">
          <a:xfrm>
            <a:off x="4214810" y="1000108"/>
            <a:ext cx="461489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71813"/>
                </a:solidFill>
              </a:rPr>
              <a:t>Сборник научных </a:t>
            </a:r>
            <a:r>
              <a:rPr lang="ru-RU" sz="2800" b="1" dirty="0" smtClean="0">
                <a:solidFill>
                  <a:srgbClr val="271813"/>
                </a:solidFill>
              </a:rPr>
              <a:t>статей «Инклюзивное образование как организационная основа педагогики многообразия»</a:t>
            </a:r>
          </a:p>
          <a:p>
            <a:pPr algn="ctr"/>
            <a:r>
              <a:rPr lang="ru-RU" sz="2800" b="1" dirty="0" smtClean="0">
                <a:solidFill>
                  <a:srgbClr val="271813"/>
                </a:solidFill>
              </a:rPr>
              <a:t> </a:t>
            </a:r>
            <a:r>
              <a:rPr lang="ru-RU" sz="2800" b="1" dirty="0">
                <a:solidFill>
                  <a:srgbClr val="271813"/>
                </a:solidFill>
              </a:rPr>
              <a:t>Мозырь, </a:t>
            </a:r>
            <a:r>
              <a:rPr lang="ru-RU" sz="2800" b="1" dirty="0" smtClean="0">
                <a:solidFill>
                  <a:srgbClr val="271813"/>
                </a:solidFill>
              </a:rPr>
              <a:t>2016 </a:t>
            </a:r>
            <a:endParaRPr lang="ru-RU" sz="2800" b="1" dirty="0">
              <a:solidFill>
                <a:srgbClr val="2718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Прямоугольник 2"/>
          <p:cNvSpPr>
            <a:spLocks noChangeArrowheads="1"/>
          </p:cNvSpPr>
          <p:nvPr/>
        </p:nvSpPr>
        <p:spPr bwMode="auto">
          <a:xfrm>
            <a:off x="785786" y="5857892"/>
            <a:ext cx="81375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В сборнике 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</a:rPr>
              <a:t>опубликованы материалы Андриевской Т.Л. и </a:t>
            </a:r>
            <a:r>
              <a:rPr lang="ru-RU" sz="2200" b="1" dirty="0" err="1" smtClean="0">
                <a:solidFill>
                  <a:schemeClr val="bg2">
                    <a:lumMod val="10000"/>
                  </a:schemeClr>
                </a:solidFill>
              </a:rPr>
              <a:t>Реутской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</a:rPr>
              <a:t> Н.А.  </a:t>
            </a:r>
            <a:endParaRPr lang="ru-RU"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218" name="Picture 2" descr="H:\Images\Фото-0066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b="3922"/>
          <a:stretch>
            <a:fillRect/>
          </a:stretch>
        </p:blipFill>
        <p:spPr bwMode="auto">
          <a:xfrm rot="5400000">
            <a:off x="-714400" y="1071534"/>
            <a:ext cx="5786454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50179" name="Picture 3" descr="C:\Users\Татьяна\Desktop\Республиканское МО\Новая папка\DSC08081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10000" contrast="40000"/>
          </a:blip>
          <a:srcRect l="6917" t="4059" r="3084" b="4684"/>
          <a:stretch>
            <a:fillRect/>
          </a:stretch>
        </p:blipFill>
        <p:spPr bwMode="auto">
          <a:xfrm rot="5400000">
            <a:off x="-396552" y="1340768"/>
            <a:ext cx="5760639" cy="38884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44008" y="1268760"/>
            <a:ext cx="4067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71813"/>
                </a:solidFill>
              </a:rPr>
              <a:t>Сборник научных статей «Педагогическая наука и современное образование»</a:t>
            </a:r>
          </a:p>
          <a:p>
            <a:pPr algn="ctr"/>
            <a:r>
              <a:rPr lang="ru-RU" sz="3200" b="1" dirty="0" smtClean="0">
                <a:solidFill>
                  <a:srgbClr val="271813"/>
                </a:solidFill>
              </a:rPr>
              <a:t> Мозырь, 2017</a:t>
            </a:r>
            <a:endParaRPr lang="ru-RU" sz="3200" b="1" dirty="0">
              <a:solidFill>
                <a:srgbClr val="2718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4644008" y="4869160"/>
            <a:ext cx="42484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В сборнике 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</a:rPr>
              <a:t>опубликованы материалы Андриевской Т.Л. и </a:t>
            </a:r>
            <a:r>
              <a:rPr lang="ru-RU" sz="2200" b="1" dirty="0" err="1" smtClean="0">
                <a:solidFill>
                  <a:schemeClr val="bg2">
                    <a:lumMod val="10000"/>
                  </a:schemeClr>
                </a:solidFill>
              </a:rPr>
              <a:t>Реутской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</a:rPr>
              <a:t> Н.А.  </a:t>
            </a:r>
            <a:endParaRPr lang="ru-RU"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7" descr="D:\Мои документы\Фото\Массовые мероприятия\14-15 УЧ ГОД\Мастер слова\DSC_3633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5869" t="67249" r="16849" b="5212"/>
          <a:stretch>
            <a:fillRect/>
          </a:stretch>
        </p:blipFill>
        <p:spPr bwMode="auto">
          <a:xfrm>
            <a:off x="684213" y="1268760"/>
            <a:ext cx="8093048" cy="242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ик 1"/>
          <p:cNvSpPr>
            <a:spLocks noChangeArrowheads="1"/>
          </p:cNvSpPr>
          <p:nvPr/>
        </p:nvSpPr>
        <p:spPr bwMode="auto">
          <a:xfrm>
            <a:off x="684213" y="0"/>
            <a:ext cx="79914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Сотрудники университета в составе жюри 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+mj-lt"/>
              </a:rPr>
            </a:br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на 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районных конкурсах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Рисунок 6" descr="D:\Мои документы\Фото\Массовые мероприятия\14-15 УЧ ГОД\Фольклор фото\Лучшие\IMG_6076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1388" t="19135" r="18587" b="36218"/>
          <a:stretch>
            <a:fillRect/>
          </a:stretch>
        </p:blipFill>
        <p:spPr bwMode="auto">
          <a:xfrm>
            <a:off x="4784466" y="3959102"/>
            <a:ext cx="3992795" cy="246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mspu.by/images/news/04.2018/27-04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05064"/>
            <a:ext cx="3585609" cy="24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51202" name="Picture 2" descr="D:\Мои документы\Andrievskaia\Мои документы\Андриевская\Конкурсы\17-18\Образовательный проект Мозырь\Академия педагогических инноваций\Главная 20180405_153820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20000"/>
          </a:blip>
          <a:srcRect l="17584" t="16973" r="28417" b="12593"/>
          <a:stretch>
            <a:fillRect/>
          </a:stretch>
        </p:blipFill>
        <p:spPr bwMode="auto">
          <a:xfrm>
            <a:off x="323528" y="1196752"/>
            <a:ext cx="3435049" cy="2520280"/>
          </a:xfrm>
          <a:prstGeom prst="rect">
            <a:avLst/>
          </a:prstGeom>
          <a:noFill/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755576" y="0"/>
            <a:ext cx="79928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</a:rPr>
              <a:t>Совместный образовательный проект</a:t>
            </a:r>
          </a:p>
          <a:p>
            <a:pPr algn="ctr"/>
            <a:r>
              <a:rPr lang="ru-RU" sz="3000" b="1" dirty="0" smtClean="0">
                <a:solidFill>
                  <a:srgbClr val="C00000"/>
                </a:solidFill>
              </a:rPr>
              <a:t> «Академия педагогических инноваций»</a:t>
            </a:r>
            <a:endParaRPr lang="ru-RU" sz="3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DSC05290"/>
          <p:cNvPicPr/>
          <p:nvPr/>
        </p:nvPicPr>
        <p:blipFill>
          <a:blip r:embed="rId3" cstate="print">
            <a:lum contrast="10000"/>
          </a:blip>
          <a:srcRect t="24557" b="16898"/>
          <a:stretch>
            <a:fillRect/>
          </a:stretch>
        </p:blipFill>
        <p:spPr bwMode="auto">
          <a:xfrm>
            <a:off x="1547664" y="3933056"/>
            <a:ext cx="62646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Татьяна\Desktop\Академия ИННОВ-ГО ПЕДМАСТЕРСТВА\DSC05328.JPG"/>
          <p:cNvPicPr/>
          <p:nvPr/>
        </p:nvPicPr>
        <p:blipFill>
          <a:blip r:embed="rId4" cstate="print">
            <a:lum contrast="10000"/>
          </a:blip>
          <a:srcRect t="7430" r="19507" b="7430"/>
          <a:stretch>
            <a:fillRect/>
          </a:stretch>
        </p:blipFill>
        <p:spPr bwMode="auto">
          <a:xfrm>
            <a:off x="5076056" y="1196752"/>
            <a:ext cx="3517776" cy="247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4" name="Рисунок 3" descr="C:\Users\Татьяна\Desktop\Академия ИННОВ-ГО ПЕДМАСТЕРСТВА\DSC05297.JPG"/>
          <p:cNvPicPr/>
          <p:nvPr/>
        </p:nvPicPr>
        <p:blipFill>
          <a:blip r:embed="rId2" cstate="print">
            <a:lum bright="10000" contrast="20000"/>
          </a:blip>
          <a:srcRect t="7831" r="4600" b="12952"/>
          <a:stretch>
            <a:fillRect/>
          </a:stretch>
        </p:blipFill>
        <p:spPr bwMode="auto">
          <a:xfrm>
            <a:off x="124001" y="2575159"/>
            <a:ext cx="4572001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/>
          </p:nvPr>
        </p:nvSpPr>
        <p:spPr>
          <a:xfrm>
            <a:off x="971600" y="404664"/>
            <a:ext cx="7362899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503026"/>
                </a:solidFill>
                <a:latin typeface="+mj-lt"/>
                <a:cs typeface="Times New Roman" pitchFamily="18" charset="0"/>
              </a:rPr>
              <a:t>«Учитель живет до тех пор, пока он учится. Как только он перестает учиться, в нем умирает учитель»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503026"/>
                </a:solidFill>
                <a:latin typeface="+mj-lt"/>
                <a:cs typeface="Times New Roman" pitchFamily="18" charset="0"/>
              </a:rPr>
              <a:t>                                К.Д.Ушинский</a:t>
            </a:r>
          </a:p>
          <a:p>
            <a:pPr algn="ctr"/>
            <a:endParaRPr lang="ru-RU" sz="3200" b="1" dirty="0">
              <a:solidFill>
                <a:srgbClr val="27181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8C74~1\AppData\Local\Temp\Rar$DIa0.705\20180405_121335.jpg"/>
          <p:cNvPicPr>
            <a:picLocks noChangeAspect="1" noChangeArrowheads="1"/>
          </p:cNvPicPr>
          <p:nvPr/>
        </p:nvPicPr>
        <p:blipFill>
          <a:blip r:embed="rId3" cstate="print"/>
          <a:srcRect t="37400" b="26900"/>
          <a:stretch>
            <a:fillRect/>
          </a:stretch>
        </p:blipFill>
        <p:spPr bwMode="auto">
          <a:xfrm>
            <a:off x="4745473" y="3645024"/>
            <a:ext cx="4198004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53250" name="Picture 2" descr="C:\Users\8C74~1\AppData\Local\Temp\Rar$DIa0.776\20180405_154204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20000"/>
          </a:blip>
          <a:srcRect l="51333" t="21408" r="11542" b="30593"/>
          <a:stretch>
            <a:fillRect/>
          </a:stretch>
        </p:blipFill>
        <p:spPr bwMode="auto">
          <a:xfrm>
            <a:off x="251520" y="332656"/>
            <a:ext cx="4059451" cy="2952328"/>
          </a:xfrm>
          <a:prstGeom prst="rect">
            <a:avLst/>
          </a:prstGeom>
          <a:noFill/>
        </p:spPr>
      </p:pic>
      <p:pic>
        <p:nvPicPr>
          <p:cNvPr id="5" name="Рисунок 4" descr="DSC05331"/>
          <p:cNvPicPr/>
          <p:nvPr/>
        </p:nvPicPr>
        <p:blipFill>
          <a:blip r:embed="rId3" cstate="print">
            <a:lum bright="20000" contrast="40000"/>
          </a:blip>
          <a:srcRect l="2565" t="29628" r="1947" b="10489"/>
          <a:stretch>
            <a:fillRect/>
          </a:stretch>
        </p:blipFill>
        <p:spPr bwMode="auto">
          <a:xfrm>
            <a:off x="1331640" y="3573016"/>
            <a:ext cx="6944866" cy="305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 txBox="1">
            <a:spLocks/>
          </p:cNvSpPr>
          <p:nvPr/>
        </p:nvSpPr>
        <p:spPr>
          <a:xfrm>
            <a:off x="4283968" y="620688"/>
            <a:ext cx="4860032" cy="245913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lang="ru-RU" sz="2900" b="1" dirty="0">
                <a:latin typeface="+mj-lt"/>
                <a:cs typeface="Times New Roman" pitchFamily="18" charset="0"/>
              </a:rPr>
              <a:t>Занятие </a:t>
            </a:r>
            <a:r>
              <a:rPr lang="ru-RU" sz="29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«Изучение минимального рабочего тезауруса </a:t>
            </a:r>
            <a:r>
              <a:rPr lang="ru-RU" sz="29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педагогической </a:t>
            </a:r>
            <a:r>
              <a:rPr lang="ru-RU" sz="2900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инноватики</a:t>
            </a:r>
            <a:r>
              <a:rPr lang="ru-RU" sz="29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»                           </a:t>
            </a:r>
            <a:endParaRPr lang="ru-RU" sz="29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lang="ru-RU" sz="29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026" name="Picture 2" descr="D:\Мои документы\Andrievskaia\Мои документы\НАГРАДЫ\17-18\АСТРЕЙКО-АНДРИЕВСКАЯ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 rot="5400000">
            <a:off x="-436522" y="1461849"/>
            <a:ext cx="5408531" cy="3600400"/>
          </a:xfrm>
          <a:prstGeom prst="rect">
            <a:avLst/>
          </a:prstGeom>
          <a:noFill/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4257058" y="692696"/>
            <a:ext cx="4860032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000" b="1" dirty="0" smtClean="0">
              <a:solidFill>
                <a:schemeClr val="bg2"/>
              </a:solidFill>
              <a:latin typeface="+mj-lt"/>
              <a:cs typeface="Calibri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503026"/>
                </a:solidFill>
                <a:latin typeface="+mj-lt"/>
                <a:cs typeface="Calibri" pitchFamily="34" charset="0"/>
              </a:rPr>
              <a:t>По итогам областного конкурса </a:t>
            </a:r>
            <a:r>
              <a:rPr lang="ru-RU" sz="3000" b="1" dirty="0" smtClean="0">
                <a:solidFill>
                  <a:srgbClr val="503026"/>
                </a:solidFill>
                <a:latin typeface="+mj-lt"/>
                <a:cs typeface="Calibri" pitchFamily="34" charset="0"/>
              </a:rPr>
              <a:t>«Образовательный проект»</a:t>
            </a:r>
          </a:p>
          <a:p>
            <a:pPr algn="ctr"/>
            <a:r>
              <a:rPr lang="ru-RU" sz="3000" b="1" dirty="0" smtClean="0">
                <a:solidFill>
                  <a:srgbClr val="503026"/>
                </a:solidFill>
                <a:latin typeface="+mj-lt"/>
                <a:cs typeface="Calibri" pitchFamily="34" charset="0"/>
              </a:rPr>
              <a:t>сотрудники филиала награждены дипломом </a:t>
            </a:r>
          </a:p>
          <a:p>
            <a:pPr algn="ctr"/>
            <a:r>
              <a:rPr lang="en-US" sz="3000" b="1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II </a:t>
            </a:r>
            <a:r>
              <a:rPr lang="ru-RU" sz="3000" b="1" dirty="0" smtClean="0">
                <a:solidFill>
                  <a:srgbClr val="C00000"/>
                </a:solidFill>
                <a:latin typeface="+mj-lt"/>
                <a:cs typeface="Calibri" pitchFamily="34" charset="0"/>
              </a:rPr>
              <a:t>степени</a:t>
            </a:r>
          </a:p>
          <a:p>
            <a:pPr algn="ctr"/>
            <a:r>
              <a:rPr lang="ru-RU" sz="3000" b="1" dirty="0" smtClean="0">
                <a:solidFill>
                  <a:srgbClr val="503026"/>
                </a:solidFill>
                <a:latin typeface="+mj-lt"/>
                <a:cs typeface="Calibri" pitchFamily="34" charset="0"/>
              </a:rPr>
              <a:t>главного управления образования Гомельского облисполкома</a:t>
            </a:r>
            <a:endParaRPr lang="ru-RU" sz="3000" b="1" dirty="0">
              <a:solidFill>
                <a:srgbClr val="503026"/>
              </a:solidFill>
              <a:latin typeface="+mj-lt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1185863" y="214291"/>
            <a:ext cx="7127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 dirty="0">
                <a:solidFill>
                  <a:srgbClr val="69002B"/>
                </a:solidFill>
              </a:rPr>
              <a:t>О деятельности филиала </a:t>
            </a:r>
          </a:p>
        </p:txBody>
      </p:sp>
      <p:pic>
        <p:nvPicPr>
          <p:cNvPr id="7171" name="Рисунок 4" descr="D:\Мои документы\Фото\Методическая\УНИВЕРСИТЕТ\14-15\Радуга\IMG_4219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8649" t="6087" r="22562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79541" y="2835726"/>
            <a:ext cx="6086262" cy="136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6912768" cy="48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941792"/>
      </p:ext>
    </p:extLst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30" name="Rectangle 1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75565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C00000"/>
                </a:solidFill>
              </a:rPr>
              <a:t>Открытие филиала</a:t>
            </a:r>
          </a:p>
        </p:txBody>
      </p:sp>
      <p:sp>
        <p:nvSpPr>
          <p:cNvPr id="290831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24744"/>
            <a:ext cx="8424936" cy="1656184"/>
          </a:xfrm>
        </p:spPr>
        <p:txBody>
          <a:bodyPr>
            <a:noAutofit/>
          </a:bodyPr>
          <a:lstStyle/>
          <a:p>
            <a:pPr marL="169863" indent="454025">
              <a:buNone/>
            </a:pPr>
            <a:r>
              <a:rPr lang="ru-RU" altLang="ru-RU" sz="2400" b="1" dirty="0" smtClean="0">
                <a:solidFill>
                  <a:srgbClr val="271813"/>
                </a:solidFill>
              </a:rPr>
              <a:t>Филиал кафедры педагогики и психологии  на базе  </a:t>
            </a:r>
            <a:r>
              <a:rPr lang="ru-RU" altLang="ru-RU" sz="2400" b="1" dirty="0" err="1" smtClean="0">
                <a:solidFill>
                  <a:srgbClr val="271813"/>
                </a:solidFill>
              </a:rPr>
              <a:t>Мозырского</a:t>
            </a:r>
            <a:r>
              <a:rPr lang="ru-RU" altLang="ru-RU" sz="2400" b="1" dirty="0" smtClean="0">
                <a:solidFill>
                  <a:srgbClr val="271813"/>
                </a:solidFill>
              </a:rPr>
              <a:t> центра творчества детей и молодежи был открыт приказом ректора УО МГПУ им. И.П. Шамякина 01.04. 2013 г. </a:t>
            </a:r>
          </a:p>
          <a:p>
            <a:pPr marL="169863" indent="454025">
              <a:buNone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Открытие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филиала было обусловлено тесным сотрудничеством кафедры педагогики и психологии и 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</a:rPr>
              <a:t>Мозырского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центра творчества детей и молодежи. </a:t>
            </a:r>
            <a:endParaRPr lang="ru-RU" altLang="ru-RU" sz="2400" dirty="0" smtClean="0">
              <a:solidFill>
                <a:srgbClr val="271813"/>
              </a:solidFill>
            </a:endParaRPr>
          </a:p>
        </p:txBody>
      </p:sp>
      <p:sp>
        <p:nvSpPr>
          <p:cNvPr id="290852" name="Oval 36"/>
          <p:cNvSpPr>
            <a:spLocks noChangeArrowheads="1"/>
          </p:cNvSpPr>
          <p:nvPr/>
        </p:nvSpPr>
        <p:spPr bwMode="auto">
          <a:xfrm>
            <a:off x="251520" y="4184650"/>
            <a:ext cx="2376487" cy="2232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latin typeface="Arial" charset="0"/>
              </a:rPr>
              <a:t>МЦТДиМ</a:t>
            </a:r>
            <a:r>
              <a:rPr lang="ru-RU" altLang="ru-RU" sz="2400" dirty="0">
                <a:solidFill>
                  <a:schemeClr val="folHlink"/>
                </a:solidFill>
                <a:latin typeface="Arial" charset="0"/>
              </a:rPr>
              <a:t> </a:t>
            </a:r>
          </a:p>
        </p:txBody>
      </p:sp>
      <p:sp>
        <p:nvSpPr>
          <p:cNvPr id="290854" name="Oval 38"/>
          <p:cNvSpPr>
            <a:spLocks noChangeArrowheads="1"/>
          </p:cNvSpPr>
          <p:nvPr/>
        </p:nvSpPr>
        <p:spPr bwMode="auto">
          <a:xfrm>
            <a:off x="6300193" y="4365104"/>
            <a:ext cx="2736304" cy="2232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charset="0"/>
              </a:rPr>
              <a:t>Кафедра педагогики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charset="0"/>
              </a:rPr>
              <a:t>и</a:t>
            </a:r>
            <a:r>
              <a:rPr lang="ru-RU" altLang="ru-RU" sz="1800" b="1" dirty="0" smtClean="0">
                <a:latin typeface="Arial" charset="0"/>
              </a:rPr>
              <a:t> психологии УОМГПУ </a:t>
            </a:r>
            <a:endParaRPr lang="ru-RU" altLang="ru-RU" sz="18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charset="0"/>
              </a:rPr>
              <a:t>им. И.П. Шамякина </a:t>
            </a:r>
          </a:p>
        </p:txBody>
      </p:sp>
      <p:sp>
        <p:nvSpPr>
          <p:cNvPr id="4102" name="Содержимое 8"/>
          <p:cNvSpPr>
            <a:spLocks noGrp="1"/>
          </p:cNvSpPr>
          <p:nvPr>
            <p:ph sz="half" idx="2"/>
          </p:nvPr>
        </p:nvSpPr>
        <p:spPr>
          <a:xfrm>
            <a:off x="2643648" y="4437112"/>
            <a:ext cx="3571875" cy="2128837"/>
          </a:xfrm>
        </p:spPr>
        <p:txBody>
          <a:bodyPr/>
          <a:lstStyle/>
          <a:p>
            <a:pPr algn="ctr">
              <a:buNone/>
            </a:pPr>
            <a:r>
              <a:rPr lang="ru-RU" altLang="ru-RU" sz="2400" b="1" dirty="0" smtClean="0">
                <a:solidFill>
                  <a:srgbClr val="271813"/>
                </a:solidFill>
              </a:rPr>
              <a:t>Зав филиалом кафедры </a:t>
            </a:r>
            <a:r>
              <a:rPr lang="ru-RU" sz="2400" b="1" dirty="0">
                <a:solidFill>
                  <a:srgbClr val="C00000"/>
                </a:solidFill>
              </a:rPr>
              <a:t>Астрейко Елена Сергеевна</a:t>
            </a:r>
            <a:endParaRPr lang="ru-RU" altLang="ru-RU" sz="2400" b="1" dirty="0">
              <a:solidFill>
                <a:srgbClr val="C00000"/>
              </a:solidFill>
            </a:endParaRPr>
          </a:p>
          <a:p>
            <a:pPr algn="ctr">
              <a:buFontTx/>
              <a:buNone/>
            </a:pPr>
            <a:r>
              <a:rPr lang="ru-RU" sz="2400" b="1" dirty="0" smtClean="0">
                <a:solidFill>
                  <a:srgbClr val="271813"/>
                </a:solidFill>
              </a:rPr>
              <a:t>кандидат </a:t>
            </a:r>
            <a:r>
              <a:rPr lang="ru-RU" sz="2400" b="1" dirty="0">
                <a:solidFill>
                  <a:srgbClr val="271813"/>
                </a:solidFill>
              </a:rPr>
              <a:t>педагогических наук, доцент </a:t>
            </a:r>
            <a:endParaRPr lang="ru-RU" altLang="ru-RU" sz="2400" b="1" dirty="0" smtClean="0">
              <a:solidFill>
                <a:srgbClr val="2718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402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08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08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08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90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90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90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90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90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908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1040"/>
                            </p:stCondLst>
                            <p:childTnLst>
                              <p:par>
                                <p:cTn id="2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90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90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90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0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0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40"/>
                            </p:stCondLst>
                            <p:childTnLst>
                              <p:par>
                                <p:cTn id="3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290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0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30" grpId="0"/>
      <p:bldP spid="290852" grpId="0" animBg="1"/>
      <p:bldP spid="29085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54274" name="Picture 2" descr="C:\Users\Татьяна\Desktop\Республиканское МО\DSC08084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863" t="1498" r="25576" b="21609"/>
          <a:stretch>
            <a:fillRect/>
          </a:stretch>
        </p:blipFill>
        <p:spPr bwMode="auto">
          <a:xfrm rot="5400000">
            <a:off x="2349510" y="332473"/>
            <a:ext cx="6490076" cy="6202409"/>
          </a:xfrm>
          <a:prstGeom prst="rect">
            <a:avLst/>
          </a:prstGeom>
          <a:noFill/>
        </p:spPr>
      </p:pic>
      <p:pic>
        <p:nvPicPr>
          <p:cNvPr id="5" name="Picture 2" descr="C:\Users\Татьяна\Desktop\Республиканское МО\DSC08084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8263" t="78391" r="12500"/>
          <a:stretch>
            <a:fillRect/>
          </a:stretch>
        </p:blipFill>
        <p:spPr bwMode="auto">
          <a:xfrm rot="5400000">
            <a:off x="-1968536" y="2840744"/>
            <a:ext cx="6480721" cy="11765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4098" name="Picture 2" descr="http://mspu.by/images/news/12.2018/28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7988895" cy="448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426340" y="116631"/>
            <a:ext cx="8532513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</a:rPr>
              <a:t>Республиканский </a:t>
            </a:r>
            <a:r>
              <a:rPr lang="ru-RU" sz="3000" b="1" dirty="0">
                <a:solidFill>
                  <a:srgbClr val="C00000"/>
                </a:solidFill>
              </a:rPr>
              <a:t>конкурс методических </a:t>
            </a:r>
            <a:r>
              <a:rPr lang="ru-RU" sz="3000" b="1" dirty="0" err="1">
                <a:solidFill>
                  <a:srgbClr val="C00000"/>
                </a:solidFill>
              </a:rPr>
              <a:t>стартапов</a:t>
            </a:r>
            <a:r>
              <a:rPr lang="ru-RU" sz="3000" b="1" dirty="0">
                <a:solidFill>
                  <a:srgbClr val="C00000"/>
                </a:solidFill>
              </a:rPr>
              <a:t> «Интерактивные методы и приемы </a:t>
            </a: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в </a:t>
            </a:r>
            <a:r>
              <a:rPr lang="ru-RU" sz="3000" b="1" dirty="0">
                <a:solidFill>
                  <a:srgbClr val="C00000"/>
                </a:solidFill>
              </a:rPr>
              <a:t>методической работе», </a:t>
            </a:r>
            <a:r>
              <a:rPr lang="ru-RU" sz="3000" b="1" dirty="0" smtClean="0">
                <a:solidFill>
                  <a:srgbClr val="C00000"/>
                </a:solidFill>
              </a:rPr>
              <a:t>АПО, г</a:t>
            </a:r>
            <a:r>
              <a:rPr lang="ru-RU" sz="3000" b="1" dirty="0">
                <a:solidFill>
                  <a:srgbClr val="C00000"/>
                </a:solidFill>
              </a:rPr>
              <a:t>. Минск, </a:t>
            </a:r>
            <a:r>
              <a:rPr lang="ru-RU" sz="3000" b="1" dirty="0" smtClean="0">
                <a:solidFill>
                  <a:srgbClr val="C00000"/>
                </a:solidFill>
              </a:rPr>
              <a:t/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декабрь </a:t>
            </a:r>
            <a:r>
              <a:rPr lang="ru-RU" sz="3000" b="1" dirty="0">
                <a:solidFill>
                  <a:srgbClr val="C00000"/>
                </a:solidFill>
              </a:rPr>
              <a:t>2018 года.</a:t>
            </a:r>
          </a:p>
          <a:p>
            <a:pPr algn="ctr"/>
            <a:endParaRPr lang="ru-RU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28800"/>
      </p:ext>
    </p:extLst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28863" y="2703349"/>
            <a:ext cx="6043974" cy="142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58" y="260648"/>
            <a:ext cx="5402188" cy="630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85977"/>
      </p:ext>
    </p:extLst>
  </p:cSld>
  <p:clrMapOvr>
    <a:masterClrMapping/>
  </p:clrMapOvr>
  <p:transition spd="slow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752944-CD0A-43DD-BBAB-E76913550284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54275" name="Picture 3" descr="D:\Мои документы\Andrievskaia\Мои документы\Фото\17-18\Академия ИННОВ-ГО ПЕДМАСТЕРСТВА\Зан 3 Я - инноватор\IMG_8586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899592" y="1340768"/>
            <a:ext cx="7452828" cy="4968552"/>
          </a:xfrm>
          <a:prstGeom prst="rect">
            <a:avLst/>
          </a:prstGeom>
          <a:noFill/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209956" y="404664"/>
            <a:ext cx="7127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 dirty="0" smtClean="0">
                <a:solidFill>
                  <a:srgbClr val="69002B"/>
                </a:solidFill>
              </a:rPr>
              <a:t>Атмосфера партнерского взаимодействия </a:t>
            </a:r>
            <a:endParaRPr lang="ru-RU" sz="2800" b="1" dirty="0">
              <a:solidFill>
                <a:srgbClr val="69002B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14" y="2492896"/>
            <a:ext cx="448627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0"/>
          <a:stretch>
            <a:fillRect/>
          </a:stretch>
        </p:blipFill>
        <p:spPr bwMode="auto">
          <a:xfrm>
            <a:off x="275998" y="1935163"/>
            <a:ext cx="437832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7" r="6570"/>
          <a:stretch>
            <a:fillRect/>
          </a:stretch>
        </p:blipFill>
        <p:spPr bwMode="auto">
          <a:xfrm>
            <a:off x="270499" y="4293096"/>
            <a:ext cx="51054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614" y="332656"/>
            <a:ext cx="87376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cs typeface="Times New Roman" panose="02020603050405020304" pitchFamily="18" charset="0"/>
              </a:rPr>
              <a:t>Заседание республиканского методического объединения педагогических работников учреждений дополнительного образования детей и 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+mj-lt"/>
                <a:cs typeface="Times New Roman" panose="02020603050405020304" pitchFamily="18" charset="0"/>
              </a:rPr>
              <a:t>молодежи, ноябрь 2019, г. Мозырь</a:t>
            </a:r>
            <a:endParaRPr lang="ru-RU" sz="24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t="21831" r="5733"/>
          <a:stretch>
            <a:fillRect/>
          </a:stretch>
        </p:blipFill>
        <p:spPr bwMode="auto">
          <a:xfrm>
            <a:off x="181797" y="2132856"/>
            <a:ext cx="8640763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8275" y="476672"/>
            <a:ext cx="88646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effectLst/>
                <a:latin typeface="+mj-lt"/>
                <a:cs typeface="Times New Roman" panose="02020603050405020304" pitchFamily="18" charset="0"/>
              </a:rPr>
              <a:t>Занятие в рамках работы районного ресурсного центра по художественному направлению для педагогов дополнительного образования и педагогов-организаторов</a:t>
            </a:r>
            <a:endParaRPr lang="ru-RU" sz="24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1185863" y="566738"/>
            <a:ext cx="7127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>
                <a:solidFill>
                  <a:srgbClr val="69002B"/>
                </a:solidFill>
              </a:rPr>
              <a:t> </a:t>
            </a:r>
          </a:p>
        </p:txBody>
      </p:sp>
      <p:sp>
        <p:nvSpPr>
          <p:cNvPr id="15365" name="Прямоугольник 2"/>
          <p:cNvSpPr>
            <a:spLocks noChangeArrowheads="1"/>
          </p:cNvSpPr>
          <p:nvPr/>
        </p:nvSpPr>
        <p:spPr bwMode="auto">
          <a:xfrm>
            <a:off x="179512" y="214290"/>
            <a:ext cx="86009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Работа по изучению  биологического разнообразия на учебном эколого-биологическом участке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G:\Новая папка\IMG_3672.JPG"/>
          <p:cNvPicPr/>
          <p:nvPr/>
        </p:nvPicPr>
        <p:blipFill>
          <a:blip r:embed="rId2" cstate="print">
            <a:lum contrast="20000"/>
          </a:blip>
          <a:srcRect t="5714" b="5714"/>
          <a:stretch>
            <a:fillRect/>
          </a:stretch>
        </p:blipFill>
        <p:spPr bwMode="auto">
          <a:xfrm>
            <a:off x="1185862" y="1268760"/>
            <a:ext cx="2743195" cy="208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Новая папка\IMG_3758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292080" y="1268760"/>
            <a:ext cx="28518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Турбал 2016-2017\Конкурсы\НПК 2016\ФОТО НПК\IMG_2321.jpg"/>
          <p:cNvPicPr/>
          <p:nvPr/>
        </p:nvPicPr>
        <p:blipFill>
          <a:blip r:embed="rId4" cstate="print">
            <a:lum bright="-1000" contrast="20000"/>
          </a:blip>
          <a:srcRect l="3981" t="21622" r="4466" b="18919"/>
          <a:stretch>
            <a:fillRect/>
          </a:stretch>
        </p:blipFill>
        <p:spPr bwMode="auto">
          <a:xfrm>
            <a:off x="4572000" y="3500438"/>
            <a:ext cx="364333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Турбал 2016-2017\Конкурсы\НПК 2016\ФОТО НПК\IMG_2275.jpg"/>
          <p:cNvPicPr/>
          <p:nvPr/>
        </p:nvPicPr>
        <p:blipFill>
          <a:blip r:embed="rId5" cstate="print">
            <a:lum contrast="30000"/>
          </a:blip>
          <a:srcRect t="12931" b="43426"/>
          <a:stretch>
            <a:fillRect/>
          </a:stretch>
        </p:blipFill>
        <p:spPr bwMode="auto">
          <a:xfrm>
            <a:off x="1142976" y="3500438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-92027" y="5572140"/>
            <a:ext cx="9144000" cy="125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/>
              <a:t> </a:t>
            </a:r>
            <a:r>
              <a:rPr lang="ru-RU" sz="2800" b="1" dirty="0" smtClean="0"/>
              <a:t> Районный этап областного конкурса научных биолого-экологических работ учащихся «Молодежь и экологические проблемы современности»</a:t>
            </a:r>
            <a:endParaRPr lang="ru-RU" sz="2800" b="1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459" y="548680"/>
            <a:ext cx="87849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НАПРАВЛЕНИЯ РАБОТЫ ЦЕНТРА И КАФЕДРЫ:</a:t>
            </a:r>
          </a:p>
          <a:p>
            <a:pPr indent="363538"/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проведение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практических занятий со студентами на базе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МЦТДиМ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;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посещение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студентами культурно-досуговых программ, проводимых в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</a:rPr>
              <a:t>МЦТДиМ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 и помощь в их организации;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методическая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помощь преподавателей кафедры специалистам центра;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совместная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подготовка и проведение,  научно-практических семинаров и др.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882991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86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41922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4000" b="1" dirty="0" smtClean="0">
                <a:solidFill>
                  <a:srgbClr val="C00000"/>
                </a:solidFill>
              </a:rPr>
              <a:t>Задачи филиала кафедры</a:t>
            </a:r>
          </a:p>
        </p:txBody>
      </p:sp>
      <p:pic>
        <p:nvPicPr>
          <p:cNvPr id="7171" name="Picture 24" descr="j0198331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6336" y="5157192"/>
            <a:ext cx="1727399" cy="1566683"/>
          </a:xfrm>
        </p:spPr>
      </p:pic>
      <p:sp>
        <p:nvSpPr>
          <p:cNvPr id="7172" name="Rectangle 2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5672138" cy="3657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400" smtClean="0">
                <a:solidFill>
                  <a:schemeClr val="folHlink"/>
                </a:solidFill>
              </a:rPr>
              <a:t>          </a:t>
            </a:r>
          </a:p>
          <a:p>
            <a:pPr eaLnBrk="1" hangingPunct="1">
              <a:lnSpc>
                <a:spcPct val="80000"/>
              </a:lnSpc>
            </a:pPr>
            <a:endParaRPr lang="ru-RU" altLang="ru-RU" sz="1400" smtClean="0">
              <a:solidFill>
                <a:schemeClr val="folHlink"/>
              </a:solidFill>
            </a:endParaRPr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642938" y="2143125"/>
            <a:ext cx="592931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ru-RU" sz="1400" kern="0">
                <a:solidFill>
                  <a:schemeClr val="folHlink"/>
                </a:solidFill>
                <a:latin typeface="+mn-lt"/>
              </a:rPr>
              <a:t>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ru-RU" sz="1400" kern="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7174" name="Rectangle 14"/>
          <p:cNvSpPr>
            <a:spLocks noChangeArrowheads="1"/>
          </p:cNvSpPr>
          <p:nvPr/>
        </p:nvSpPr>
        <p:spPr bwMode="auto">
          <a:xfrm>
            <a:off x="484556" y="1517500"/>
            <a:ext cx="725579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0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 Black" pitchFamily="34" charset="0"/>
                <a:cs typeface="Times New Roman" pitchFamily="18" charset="0"/>
              </a:rPr>
              <a:t>1 Создание условий для совершенствования </a:t>
            </a:r>
            <a:r>
              <a:rPr lang="ru-RU" altLang="ru-RU" sz="2400" dirty="0" smtClean="0">
                <a:latin typeface="Arial Black" pitchFamily="34" charset="0"/>
                <a:cs typeface="Times New Roman" pitchFamily="18" charset="0"/>
              </a:rPr>
              <a:t>профессиональной </a:t>
            </a:r>
            <a:r>
              <a:rPr lang="ru-RU" altLang="ru-RU" sz="2400" dirty="0">
                <a:latin typeface="Arial Black" pitchFamily="34" charset="0"/>
                <a:cs typeface="Times New Roman" pitchFamily="18" charset="0"/>
              </a:rPr>
              <a:t>подготовки будущих специалистов педагогического профиля посредством соединения в учебном процессе теоретической подготовки с научно-практической деятельностью в соответствии с учебным планом специальности.</a:t>
            </a:r>
            <a:endParaRPr lang="ru-RU" altLang="ru-RU" sz="2400" dirty="0">
              <a:latin typeface="Arial Black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 Black" pitchFamily="34" charset="0"/>
                <a:cs typeface="Times New Roman" pitchFamily="18" charset="0"/>
              </a:rPr>
              <a:t>2 Организация и проведение учебных и производственных (педагогических) практик студентов на базе ГУО </a:t>
            </a:r>
            <a:r>
              <a:rPr lang="ru-RU" altLang="ru-RU" sz="2400" dirty="0" err="1">
                <a:latin typeface="Arial Black" pitchFamily="34" charset="0"/>
                <a:cs typeface="Times New Roman" pitchFamily="18" charset="0"/>
              </a:rPr>
              <a:t>МЦТДиМ</a:t>
            </a:r>
            <a:r>
              <a:rPr lang="ru-RU" altLang="ru-RU" sz="2400" dirty="0" smtClean="0">
                <a:latin typeface="Arial Black" pitchFamily="34" charset="0"/>
                <a:cs typeface="Times New Roman" pitchFamily="18" charset="0"/>
              </a:rPr>
              <a:t>.</a:t>
            </a:r>
            <a:endParaRPr lang="ru-RU" alt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5273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8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86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419225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4000" b="1" dirty="0" smtClean="0">
                <a:solidFill>
                  <a:srgbClr val="C00000"/>
                </a:solidFill>
              </a:rPr>
              <a:t>Задачи филиала кафедры</a:t>
            </a:r>
          </a:p>
        </p:txBody>
      </p:sp>
      <p:pic>
        <p:nvPicPr>
          <p:cNvPr id="7171" name="Picture 24" descr="j0198331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4258" y="4869160"/>
            <a:ext cx="1943423" cy="1762608"/>
          </a:xfrm>
        </p:spPr>
      </p:pic>
      <p:sp>
        <p:nvSpPr>
          <p:cNvPr id="7172" name="Rectangle 2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828800"/>
            <a:ext cx="5672138" cy="3657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400" smtClean="0">
                <a:solidFill>
                  <a:schemeClr val="folHlink"/>
                </a:solidFill>
              </a:rPr>
              <a:t>          </a:t>
            </a:r>
          </a:p>
          <a:p>
            <a:pPr eaLnBrk="1" hangingPunct="1">
              <a:lnSpc>
                <a:spcPct val="80000"/>
              </a:lnSpc>
            </a:pPr>
            <a:endParaRPr lang="ru-RU" altLang="ru-RU" sz="1400" smtClean="0">
              <a:solidFill>
                <a:schemeClr val="folHlink"/>
              </a:solidFill>
            </a:endParaRPr>
          </a:p>
        </p:txBody>
      </p:sp>
      <p:sp>
        <p:nvSpPr>
          <p:cNvPr id="8" name="Rectangle 23"/>
          <p:cNvSpPr txBox="1">
            <a:spLocks noChangeArrowheads="1"/>
          </p:cNvSpPr>
          <p:nvPr/>
        </p:nvSpPr>
        <p:spPr bwMode="auto">
          <a:xfrm>
            <a:off x="642938" y="2143125"/>
            <a:ext cx="592931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ru-RU" sz="1400" kern="0">
                <a:solidFill>
                  <a:schemeClr val="folHlink"/>
                </a:solidFill>
                <a:latin typeface="+mn-lt"/>
              </a:rPr>
              <a:t>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ru-RU" sz="1400" kern="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7174" name="Rectangle 14"/>
          <p:cNvSpPr>
            <a:spLocks noChangeArrowheads="1"/>
          </p:cNvSpPr>
          <p:nvPr/>
        </p:nvSpPr>
        <p:spPr bwMode="auto">
          <a:xfrm>
            <a:off x="500332" y="1452592"/>
            <a:ext cx="745604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0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Arial Black" pitchFamily="34" charset="0"/>
                <a:cs typeface="Times New Roman" pitchFamily="18" charset="0"/>
              </a:rPr>
              <a:t>3</a:t>
            </a:r>
            <a:r>
              <a:rPr lang="ru-RU" altLang="ru-RU" sz="2400" dirty="0">
                <a:latin typeface="Arial Black" pitchFamily="34" charset="0"/>
                <a:cs typeface="Times New Roman" pitchFamily="18" charset="0"/>
              </a:rPr>
              <a:t> Организация и проведение совместных научных исследований, научно-методических конференций и семинаров, подготовка совместных научных, научно-методических и учебно-методических изданий.</a:t>
            </a:r>
            <a:endParaRPr lang="ru-RU" altLang="ru-RU" sz="2400" dirty="0">
              <a:latin typeface="Arial Black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 Black" pitchFamily="34" charset="0"/>
                <a:cs typeface="Times New Roman" pitchFamily="18" charset="0"/>
              </a:rPr>
              <a:t>4 Руководство и внедрение </a:t>
            </a:r>
            <a:r>
              <a:rPr lang="ru-RU" altLang="ru-RU" sz="2400" dirty="0" err="1" smtClean="0">
                <a:latin typeface="Arial Black" pitchFamily="34" charset="0"/>
                <a:cs typeface="Times New Roman" pitchFamily="18" charset="0"/>
              </a:rPr>
              <a:t>совмест-ных</a:t>
            </a:r>
            <a:r>
              <a:rPr lang="ru-RU" altLang="ru-RU" sz="2400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altLang="ru-RU" sz="2400" dirty="0">
                <a:latin typeface="Arial Black" pitchFamily="34" charset="0"/>
                <a:cs typeface="Times New Roman" pitchFamily="18" charset="0"/>
              </a:rPr>
              <a:t>инновационных проектов в сфере обучения и воспитания учащейся и студенческой молодежи в </a:t>
            </a:r>
            <a:r>
              <a:rPr lang="ru-RU" altLang="ru-RU" sz="2400" dirty="0" smtClean="0">
                <a:latin typeface="Arial Black" pitchFamily="34" charset="0"/>
                <a:cs typeface="Times New Roman" pitchFamily="18" charset="0"/>
              </a:rPr>
              <a:t>педагоги-</a:t>
            </a:r>
            <a:r>
              <a:rPr lang="ru-RU" altLang="ru-RU" sz="2400" dirty="0" err="1" smtClean="0">
                <a:latin typeface="Arial Black" pitchFamily="34" charset="0"/>
                <a:cs typeface="Times New Roman" pitchFamily="18" charset="0"/>
              </a:rPr>
              <a:t>ческий</a:t>
            </a:r>
            <a:r>
              <a:rPr lang="ru-RU" altLang="ru-RU" sz="2400" dirty="0" smtClean="0">
                <a:latin typeface="Arial Black" pitchFamily="34" charset="0"/>
                <a:cs typeface="Times New Roman" pitchFamily="18" charset="0"/>
              </a:rPr>
              <a:t> процесс региональных </a:t>
            </a:r>
            <a:r>
              <a:rPr lang="ru-RU" altLang="ru-RU" sz="2400" dirty="0">
                <a:latin typeface="Arial Black" pitchFamily="34" charset="0"/>
                <a:cs typeface="Times New Roman" pitchFamily="18" charset="0"/>
              </a:rPr>
              <a:t>учреждений образования. </a:t>
            </a:r>
            <a:endParaRPr lang="ru-RU" alt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455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4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8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9144000" cy="1168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50000"/>
              </a:lnSpc>
            </a:pPr>
            <a:r>
              <a:rPr lang="ru-RU" altLang="ru-RU" sz="3200" dirty="0" smtClean="0">
                <a:solidFill>
                  <a:srgbClr val="C00000"/>
                </a:solidFill>
              </a:rPr>
              <a:t>Составляющие процесса сотрудничества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58076803"/>
              </p:ext>
            </p:extLst>
          </p:nvPr>
        </p:nvGraphicFramePr>
        <p:xfrm>
          <a:off x="1214414" y="1571612"/>
          <a:ext cx="7072362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681245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690672" y="6002665"/>
            <a:ext cx="7958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 dirty="0">
                <a:solidFill>
                  <a:srgbClr val="C00000"/>
                </a:solidFill>
              </a:rPr>
              <a:t>Преподаватели ВУЗа и ведущие педагоги центра</a:t>
            </a:r>
          </a:p>
        </p:txBody>
      </p:sp>
      <p:pic>
        <p:nvPicPr>
          <p:cNvPr id="31745" name="Picture 1" descr="C:\Users\Татьяна\Desktop\Республиканское МО\Новая папка\image-0-02-01-c8b8443ade1735d446b2123d2519ba9aea4ab125ebf0707baebba1f6491de3a4-V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37187" b="9322"/>
          <a:stretch>
            <a:fillRect/>
          </a:stretch>
        </p:blipFill>
        <p:spPr bwMode="auto">
          <a:xfrm>
            <a:off x="125029" y="2348880"/>
            <a:ext cx="9018970" cy="33355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60257" y="188640"/>
            <a:ext cx="90189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solidFill>
                  <a:srgbClr val="C00000"/>
                </a:solidFill>
              </a:rPr>
              <a:t>ФИЛИАЛ КАФЕДРЫ ПЕДАГОГИКИ И ПСИХОЛОГИИ МОЗЫРСКОГО ГОСУДАРСТВЕННОГО ПЕДАГОГИЧЕСКОГО УНИВЕРСИТЕТА ИМ. И.П.ШАМЯКИНА В МОЗЫРСКОМ ЦЕНТРЕ ТВОРЧЕСТВА ДЕТЕЙ И МОЛОДЕЖИ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611561" y="620688"/>
            <a:ext cx="770217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FFFFFF"/>
              </a:buClr>
              <a:buSzPct val="95000"/>
            </a:pPr>
            <a:r>
              <a:rPr lang="ru-RU" sz="2800" b="1" dirty="0" smtClean="0">
                <a:solidFill>
                  <a:srgbClr val="69002B"/>
                </a:solidFill>
              </a:rPr>
              <a:t>Системообразующая </a:t>
            </a:r>
            <a:r>
              <a:rPr lang="ru-RU" sz="2800" b="1" dirty="0">
                <a:solidFill>
                  <a:srgbClr val="69002B"/>
                </a:solidFill>
              </a:rPr>
              <a:t>цель филиала </a:t>
            </a:r>
            <a:r>
              <a:rPr lang="ru-RU" sz="2800" b="1" dirty="0" smtClean="0">
                <a:solidFill>
                  <a:srgbClr val="69002B"/>
                </a:solidFill>
              </a:rPr>
              <a:t>кафедры  -- </a:t>
            </a:r>
            <a:r>
              <a:rPr lang="ru-RU" sz="2800" b="1" dirty="0">
                <a:solidFill>
                  <a:srgbClr val="69002B"/>
                </a:solidFill>
              </a:rPr>
              <a:t>повышение качества профессионального образования будущих специалистов</a:t>
            </a:r>
          </a:p>
        </p:txBody>
      </p:sp>
      <p:pic>
        <p:nvPicPr>
          <p:cNvPr id="6147" name="Рисунок 4" descr="D:\Мои документы\Андриевская\ФИЛИАЛ\ПЛАНИРОВАНИЕ\2014-15\Фото-филиал 14-15\клуб-Пралеска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22639" r="12761" b="7179"/>
          <a:stretch>
            <a:fillRect/>
          </a:stretch>
        </p:blipFill>
        <p:spPr bwMode="auto">
          <a:xfrm>
            <a:off x="4932363" y="2335213"/>
            <a:ext cx="3887787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5" descr="D:\Мои документы\Андриевская\ФИЛИАЛ\ПЛАНИРОВАНИЕ\2014-15\Фото-филиал 14-15\Мастер-класс-декупаж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t="39063" b="19061"/>
          <a:stretch>
            <a:fillRect/>
          </a:stretch>
        </p:blipFill>
        <p:spPr bwMode="auto">
          <a:xfrm>
            <a:off x="684213" y="2335213"/>
            <a:ext cx="4065587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6" descr="D:\Мои документы\Андриевская\ФИЛИАЛ\ПЛАНИРОВАНИЕ\2014-15\Фото-филиал 14-15\СШ№14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t="32307" b="14056"/>
          <a:stretch>
            <a:fillRect/>
          </a:stretch>
        </p:blipFill>
        <p:spPr bwMode="auto">
          <a:xfrm>
            <a:off x="5076825" y="4437063"/>
            <a:ext cx="37433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Рисунок 7" descr="D:\Мои документы\Андриевская\ФИЛИАЛ\ПЛАНИРОВАНИЕ\2014-15\Фото-филиал 14-15\СШ№16.JPG"/>
          <p:cNvPicPr>
            <a:picLocks noChangeAspect="1" noChangeArrowheads="1"/>
          </p:cNvPicPr>
          <p:nvPr/>
        </p:nvPicPr>
        <p:blipFill>
          <a:blip r:embed="rId6" cstate="print">
            <a:lum bright="10000" contrast="30000"/>
          </a:blip>
          <a:srcRect l="5914" t="33607" r="8205" b="19588"/>
          <a:stretch>
            <a:fillRect/>
          </a:stretch>
        </p:blipFill>
        <p:spPr bwMode="auto">
          <a:xfrm>
            <a:off x="684213" y="4581525"/>
            <a:ext cx="40655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1745</TotalTime>
  <Words>837</Words>
  <Application>Microsoft Office PowerPoint</Application>
  <PresentationFormat>Экран (4:3)</PresentationFormat>
  <Paragraphs>110</Paragraphs>
  <Slides>36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         </vt:lpstr>
      <vt:lpstr>Презентация PowerPoint</vt:lpstr>
      <vt:lpstr>Открытие филиала</vt:lpstr>
      <vt:lpstr>Презентация PowerPoint</vt:lpstr>
      <vt:lpstr>Задачи филиала кафедры</vt:lpstr>
      <vt:lpstr>Задачи филиала кафедры</vt:lpstr>
      <vt:lpstr>Составляющие процесса сотрудничества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по обеспечению занятости школьников, профилактике противоправного поведения несовершеннолетних</dc:title>
  <dc:creator>Панфиленко Н.В.</dc:creator>
  <cp:lastModifiedBy>пк</cp:lastModifiedBy>
  <cp:revision>196</cp:revision>
  <dcterms:created xsi:type="dcterms:W3CDTF">2010-08-21T12:06:56Z</dcterms:created>
  <dcterms:modified xsi:type="dcterms:W3CDTF">2019-02-26T18:48:39Z</dcterms:modified>
</cp:coreProperties>
</file>